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42"/>
  </p:notesMasterIdLst>
  <p:handoutMasterIdLst>
    <p:handoutMasterId r:id="rId43"/>
  </p:handoutMasterIdLst>
  <p:sldIdLst>
    <p:sldId id="284" r:id="rId5"/>
    <p:sldId id="1076" r:id="rId6"/>
    <p:sldId id="1078" r:id="rId7"/>
    <p:sldId id="1079" r:id="rId8"/>
    <p:sldId id="370" r:id="rId9"/>
    <p:sldId id="1091" r:id="rId10"/>
    <p:sldId id="1080" r:id="rId11"/>
    <p:sldId id="371" r:id="rId12"/>
    <p:sldId id="258" r:id="rId13"/>
    <p:sldId id="340" r:id="rId14"/>
    <p:sldId id="1075" r:id="rId15"/>
    <p:sldId id="372" r:id="rId16"/>
    <p:sldId id="376" r:id="rId17"/>
    <p:sldId id="377" r:id="rId18"/>
    <p:sldId id="379" r:id="rId19"/>
    <p:sldId id="470" r:id="rId20"/>
    <p:sldId id="1089" r:id="rId21"/>
    <p:sldId id="356" r:id="rId22"/>
    <p:sldId id="360" r:id="rId23"/>
    <p:sldId id="363" r:id="rId24"/>
    <p:sldId id="1070" r:id="rId25"/>
    <p:sldId id="365" r:id="rId26"/>
    <p:sldId id="472" r:id="rId27"/>
    <p:sldId id="366" r:id="rId28"/>
    <p:sldId id="339" r:id="rId29"/>
    <p:sldId id="373" r:id="rId30"/>
    <p:sldId id="359" r:id="rId31"/>
    <p:sldId id="350" r:id="rId32"/>
    <p:sldId id="351" r:id="rId33"/>
    <p:sldId id="1082" r:id="rId34"/>
    <p:sldId id="375" r:id="rId35"/>
    <p:sldId id="374" r:id="rId36"/>
    <p:sldId id="362" r:id="rId37"/>
    <p:sldId id="1084" r:id="rId38"/>
    <p:sldId id="1085" r:id="rId39"/>
    <p:sldId id="1083" r:id="rId40"/>
    <p:sldId id="1088" r:id="rId41"/>
  </p:sldIdLst>
  <p:sldSz cx="12193588" cy="6858000"/>
  <p:notesSz cx="7315200" cy="9601200"/>
  <p:defaultTextStyle>
    <a:defPPr>
      <a:defRPr lang="en-US"/>
    </a:defPPr>
    <a:lvl1pPr marL="0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3865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3FF"/>
    <a:srgbClr val="FDFF00"/>
    <a:srgbClr val="F03CE6"/>
    <a:srgbClr val="00E3CC"/>
    <a:srgbClr val="2600FF"/>
    <a:srgbClr val="FFADD6"/>
    <a:srgbClr val="E3E5E4"/>
    <a:srgbClr val="00264C"/>
    <a:srgbClr val="00264B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66" autoAdjust="0"/>
    <p:restoredTop sz="81202" autoAdjust="0"/>
  </p:normalViewPr>
  <p:slideViewPr>
    <p:cSldViewPr snapToGrid="0" showGuides="1">
      <p:cViewPr varScale="1">
        <p:scale>
          <a:sx n="76" d="100"/>
          <a:sy n="76" d="100"/>
        </p:scale>
        <p:origin x="208" y="416"/>
      </p:cViewPr>
      <p:guideLst>
        <p:guide orient="horz" pos="960"/>
        <p:guide pos="3865"/>
        <p:guide orient="horz" pos="3984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40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7B8EE446-7AEC-4E52-BB44-E415E29CB158}" type="datetime1">
              <a:rPr lang="fr-FR" smtClean="0"/>
              <a:t>18/06/2024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79474F99-60BC-462F-82FF-AD0F7D3371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7799FE93-18FF-4761-A914-89E7F4D54D0C}" type="datetime1">
              <a:rPr lang="fr-FR" noProof="0" smtClean="0"/>
              <a:t>18/06/2024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5A226AB8-ACBE-42E6-92F5-667EDDCD965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2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46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69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91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114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337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56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78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46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130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40313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8852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08557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87805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9952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33123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Internal variability is thought to account for a significant proportion of CFD model errors and it has been less studies than epistemic uncertainties (</a:t>
            </a:r>
            <a:r>
              <a:rPr lang="en-US" sz="1200" dirty="0" err="1"/>
              <a:t>Schatzmann</a:t>
            </a:r>
            <a:r>
              <a:rPr lang="en-US" sz="1200" dirty="0"/>
              <a:t> et al. 2011, </a:t>
            </a:r>
            <a:r>
              <a:rPr lang="en-US" sz="1200" dirty="0" err="1"/>
              <a:t>Dauxois</a:t>
            </a:r>
            <a:r>
              <a:rPr lang="en-US" sz="1200" dirty="0"/>
              <a:t> et al. 2021)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02439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3390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8575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7169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966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5764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9CBA270C-40FB-4A24-990D-2F6CA0E99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1705"/>
          <a:stretch/>
        </p:blipFill>
        <p:spPr>
          <a:xfrm>
            <a:off x="6367373" y="963651"/>
            <a:ext cx="6116255" cy="643697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FDE5F36-CC64-0324-3355-AE68D6C7F9FD}"/>
              </a:ext>
            </a:extLst>
          </p:cNvPr>
          <p:cNvGrpSpPr/>
          <p:nvPr userDrawn="1"/>
        </p:nvGrpSpPr>
        <p:grpSpPr>
          <a:xfrm>
            <a:off x="372169" y="430314"/>
            <a:ext cx="3971269" cy="837923"/>
            <a:chOff x="726488" y="517420"/>
            <a:chExt cx="5995107" cy="122524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09C7C89-57F4-4AF0-9190-53CADACB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7" y="517420"/>
              <a:ext cx="5851343" cy="93038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46E8C8-07B5-15D9-7A2F-1CE19FA91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62"/>
            <a:stretch/>
          </p:blipFill>
          <p:spPr>
            <a:xfrm>
              <a:off x="726488" y="1449049"/>
              <a:ext cx="5995107" cy="293614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43CFC58-FEAB-7027-5920-3E6249CE3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09" y="217093"/>
            <a:ext cx="1178208" cy="1162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B18D99-6F41-0B35-EC4D-2610E1EE417D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FBDD84-3BC2-3450-6B98-97CFA85E8E0A}"/>
              </a:ext>
            </a:extLst>
          </p:cNvPr>
          <p:cNvSpPr/>
          <p:nvPr userDrawn="1"/>
        </p:nvSpPr>
        <p:spPr>
          <a:xfrm>
            <a:off x="9872569" y="6495305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468B8-4B69-704A-13CB-DCEDCA028C0F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31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6C2F4-B7A7-4A96-9CBF-7F7623E85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93411"/>
            <a:ext cx="12193588" cy="3454400"/>
          </a:xfrm>
          <a:prstGeom prst="rect">
            <a:avLst/>
          </a:prstGeom>
          <a:solidFill>
            <a:srgbClr val="1BBBE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CBA270C-40FB-4A24-990D-2F6CA0E99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1705"/>
          <a:stretch/>
        </p:blipFill>
        <p:spPr>
          <a:xfrm>
            <a:off x="7785998" y="622992"/>
            <a:ext cx="4697630" cy="494396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FDE5F36-CC64-0324-3355-AE68D6C7F9FD}"/>
              </a:ext>
            </a:extLst>
          </p:cNvPr>
          <p:cNvGrpSpPr/>
          <p:nvPr userDrawn="1"/>
        </p:nvGrpSpPr>
        <p:grpSpPr>
          <a:xfrm>
            <a:off x="372169" y="430314"/>
            <a:ext cx="3971269" cy="837923"/>
            <a:chOff x="726488" y="517420"/>
            <a:chExt cx="5995107" cy="122524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09C7C89-57F4-4AF0-9190-53CADACB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7" y="517420"/>
              <a:ext cx="5851343" cy="93038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46E8C8-07B5-15D9-7A2F-1CE19FA91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62"/>
            <a:stretch/>
          </p:blipFill>
          <p:spPr>
            <a:xfrm>
              <a:off x="726488" y="1449049"/>
              <a:ext cx="5995107" cy="293614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43CFC58-FEAB-7027-5920-3E6249CE3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09" y="217093"/>
            <a:ext cx="1178208" cy="1162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B18D99-6F41-0B35-EC4D-2610E1EE417D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FBDD84-3BC2-3450-6B98-97CFA85E8E0A}"/>
              </a:ext>
            </a:extLst>
          </p:cNvPr>
          <p:cNvSpPr/>
          <p:nvPr userDrawn="1"/>
        </p:nvSpPr>
        <p:spPr>
          <a:xfrm>
            <a:off x="9872569" y="6495305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468B8-4B69-704A-13CB-DCEDCA028C0F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40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6C2F4-B7A7-4A96-9CBF-7F7623E85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93411"/>
            <a:ext cx="12193588" cy="3192354"/>
          </a:xfrm>
          <a:prstGeom prst="rect">
            <a:avLst/>
          </a:prstGeom>
          <a:solidFill>
            <a:srgbClr val="1BBBE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CBA270C-40FB-4A24-990D-2F6CA0E99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1705"/>
          <a:stretch/>
        </p:blipFill>
        <p:spPr>
          <a:xfrm>
            <a:off x="7773008" y="362695"/>
            <a:ext cx="4697630" cy="494396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69F9D04-AE71-4ECA-A3F7-8D01F69A54D9}"/>
              </a:ext>
            </a:extLst>
          </p:cNvPr>
          <p:cNvGrpSpPr/>
          <p:nvPr userDrawn="1"/>
        </p:nvGrpSpPr>
        <p:grpSpPr>
          <a:xfrm>
            <a:off x="5691144" y="428551"/>
            <a:ext cx="3971269" cy="837923"/>
            <a:chOff x="726488" y="517420"/>
            <a:chExt cx="5995107" cy="122524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1CD12F-899A-4067-922E-7BB8F996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7" y="517420"/>
              <a:ext cx="5851343" cy="93038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B14D8A1-CD11-48CC-A36E-2EF107949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62"/>
            <a:stretch/>
          </p:blipFill>
          <p:spPr>
            <a:xfrm>
              <a:off x="726488" y="1449049"/>
              <a:ext cx="5995107" cy="293614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2EA7055-8719-6A5B-F446-55C188BF39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1" y="119823"/>
            <a:ext cx="1455570" cy="14553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AD209E-8441-62AC-0F5C-FEF2DA2F1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85" y="335800"/>
            <a:ext cx="1999350" cy="10234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AB22A1-647C-35B0-067F-B2ADABEAD6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470" y="309586"/>
            <a:ext cx="2094601" cy="10758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12E440-DFA7-43F5-D6C4-43E9E976F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85" y="268251"/>
            <a:ext cx="1178208" cy="1162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2184E-C56C-F763-E6CD-69C5A72256EB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F14B6-93D5-AC56-FD3A-F38FCA493434}"/>
              </a:ext>
            </a:extLst>
          </p:cNvPr>
          <p:cNvSpPr/>
          <p:nvPr userDrawn="1"/>
        </p:nvSpPr>
        <p:spPr>
          <a:xfrm>
            <a:off x="9872569" y="6495305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594596-F60F-2232-AB69-05A40BFF5C7C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24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95301B-E28C-6A74-0552-777A8E147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3588" cy="1059013"/>
          </a:xfrm>
          <a:prstGeom prst="rect">
            <a:avLst/>
          </a:prstGeom>
          <a:solidFill>
            <a:srgbClr val="E3E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3F28C42C-FA6B-9933-22E9-95B9E9E2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C12C1CE1-9799-2429-F790-4D9B0C9CF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620" r="61101" b="31960"/>
          <a:stretch/>
        </p:blipFill>
        <p:spPr>
          <a:xfrm>
            <a:off x="9058925" y="0"/>
            <a:ext cx="3134664" cy="10590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59A206-7ACB-000F-6741-530FA1DF02F2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2BF41D-CDF4-1299-2ADE-5E94ECB76923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8681363-A5AA-54EB-06C7-F47F846CF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chemeClr val="tx1"/>
              </a:buClr>
              <a:buSzPct val="100000"/>
              <a:buFont typeface="Wingdings" pitchFamily="2" charset="2"/>
              <a:buChar char="v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1363" indent="-342000">
              <a:buClr>
                <a:schemeClr val="tx1"/>
              </a:buClr>
              <a:buSzPct val="100000"/>
              <a:buFont typeface="Wingdings" pitchFamily="2" charset="2"/>
              <a:buChar char="Ø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21" indent="-285744"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12" indent="-171446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01" indent="-171446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238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3F28C42C-FA6B-9933-22E9-95B9E9E2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59A206-7ACB-000F-6741-530FA1DF02F2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2BF41D-CDF4-1299-2ADE-5E94ECB76923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8681363-A5AA-54EB-06C7-F47F846CF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chemeClr val="tx1"/>
              </a:buClr>
              <a:buSzPct val="100000"/>
              <a:buFont typeface="Wingdings" pitchFamily="2" charset="2"/>
              <a:buChar char="v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1363" indent="-342000">
              <a:buClr>
                <a:schemeClr val="tx1"/>
              </a:buClr>
              <a:buSzPct val="100000"/>
              <a:buFont typeface="Wingdings" pitchFamily="2" charset="2"/>
              <a:buChar char="Ø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21" indent="-285744"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43012" indent="-171446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0201" indent="-171446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1304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7010280C-DC1E-312A-9A6A-501FBC20A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1705"/>
          <a:stretch/>
        </p:blipFill>
        <p:spPr>
          <a:xfrm>
            <a:off x="7768069" y="2350348"/>
            <a:ext cx="4697630" cy="49439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B69EEA-B542-49C4-3A0B-B733FDA29B65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FF62B4-02C9-F036-D717-171E52231255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0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CDCBD6-D0A7-4FC8-AF81-90F41ED4D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693411"/>
            <a:ext cx="12193589" cy="4206805"/>
          </a:xfrm>
          <a:prstGeom prst="rect">
            <a:avLst/>
          </a:prstGeom>
          <a:solidFill>
            <a:srgbClr val="1BBBE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1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8D6D93C-5E88-1623-7265-29D608A528E0}"/>
              </a:ext>
            </a:extLst>
          </p:cNvPr>
          <p:cNvGrpSpPr/>
          <p:nvPr userDrawn="1"/>
        </p:nvGrpSpPr>
        <p:grpSpPr>
          <a:xfrm>
            <a:off x="5691144" y="428551"/>
            <a:ext cx="3971269" cy="837923"/>
            <a:chOff x="726488" y="517420"/>
            <a:chExt cx="5995107" cy="122524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69A0874-BB9F-B43A-2E2C-C4F31489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7" y="517420"/>
              <a:ext cx="5851343" cy="93038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9836408-4F30-AA1E-67CA-637726A2C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62"/>
            <a:stretch/>
          </p:blipFill>
          <p:spPr>
            <a:xfrm>
              <a:off x="726488" y="1449049"/>
              <a:ext cx="5995107" cy="293614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F708E4E-7E23-5AD4-81A0-5521655750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1" y="119823"/>
            <a:ext cx="1455570" cy="14553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6CF282-821C-0E72-F7BB-0A1D94D147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85" y="335800"/>
            <a:ext cx="1999350" cy="10234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25C33A-5F20-3467-DC27-D55BE96A1D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470" y="309586"/>
            <a:ext cx="2094601" cy="107585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7AB16FD8-8AF3-D587-AB6D-A524A3441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41705"/>
          <a:stretch/>
        </p:blipFill>
        <p:spPr>
          <a:xfrm>
            <a:off x="7781012" y="1385439"/>
            <a:ext cx="4697630" cy="49439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2F1BF5-719E-93E1-0BB9-566212CC32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85" y="268251"/>
            <a:ext cx="1178208" cy="1162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4BF5D8-518D-27A3-0B86-3F787807B913}"/>
              </a:ext>
            </a:extLst>
          </p:cNvPr>
          <p:cNvSpPr/>
          <p:nvPr userDrawn="1"/>
        </p:nvSpPr>
        <p:spPr>
          <a:xfrm>
            <a:off x="8965" y="6508376"/>
            <a:ext cx="1757082" cy="340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51E9AF-82C3-3EF3-767A-36D23565D998}"/>
              </a:ext>
            </a:extLst>
          </p:cNvPr>
          <p:cNvSpPr/>
          <p:nvPr userDrawn="1"/>
        </p:nvSpPr>
        <p:spPr>
          <a:xfrm>
            <a:off x="9872569" y="6571132"/>
            <a:ext cx="1880160" cy="264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29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BB25771B-D498-46AC-95D6-3A745ED3EE8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892" y="6657416"/>
            <a:ext cx="820017" cy="132729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32D30248-8EF1-4A53-A3CF-75B17D54A9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8933" y="6610565"/>
            <a:ext cx="1451365" cy="132729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DB699239-F616-47DA-8DBC-BCF59899D679}"/>
              </a:ext>
            </a:extLst>
          </p:cNvPr>
          <p:cNvSpPr txBox="1">
            <a:spLocks/>
          </p:cNvSpPr>
          <p:nvPr userDrawn="1"/>
        </p:nvSpPr>
        <p:spPr>
          <a:xfrm>
            <a:off x="11546897" y="6551292"/>
            <a:ext cx="6942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fr-FR" sz="933" dirty="0">
                <a:solidFill>
                  <a:srgbClr val="0070C0"/>
                </a:solidFill>
              </a:rPr>
              <a:t> </a:t>
            </a:r>
            <a:fld id="{5A4A7955-6230-48B4-BD8B-A7C460F75945}" type="slidenum">
              <a:rPr lang="fr-FR" sz="1333" b="1" smtClean="0">
                <a:solidFill>
                  <a:srgbClr val="3A48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‹N°›</a:t>
            </a:fld>
            <a:endParaRPr lang="fr-FR" sz="1333" b="1" dirty="0">
              <a:solidFill>
                <a:srgbClr val="3A485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7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8" r:id="rId2"/>
    <p:sldLayoutId id="2147483681" r:id="rId3"/>
    <p:sldLayoutId id="2147483679" r:id="rId4"/>
    <p:sldLayoutId id="2147483683" r:id="rId5"/>
    <p:sldLayoutId id="2147483682" r:id="rId6"/>
    <p:sldLayoutId id="2147483680" r:id="rId7"/>
  </p:sldLayoutIdLst>
  <p:hf hdr="0" ftr="0"/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43.emf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5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0.png"/><Relationship Id="rId5" Type="http://schemas.openxmlformats.org/officeDocument/2006/relationships/image" Target="../media/image52.png"/><Relationship Id="rId10" Type="http://schemas.openxmlformats.org/officeDocument/2006/relationships/image" Target="../media/image67.png"/><Relationship Id="rId4" Type="http://schemas.openxmlformats.org/officeDocument/2006/relationships/image" Target="../media/image17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90.png"/><Relationship Id="rId7" Type="http://schemas.openxmlformats.org/officeDocument/2006/relationships/image" Target="../media/image62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730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30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C16093-18C7-4AAE-8040-74C69CC2D810}"/>
              </a:ext>
            </a:extLst>
          </p:cNvPr>
          <p:cNvSpPr/>
          <p:nvPr/>
        </p:nvSpPr>
        <p:spPr>
          <a:xfrm>
            <a:off x="1588" y="2152582"/>
            <a:ext cx="12192000" cy="3941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Reduced-cost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</a:rPr>
              <a:t>EnKF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 for parameter estimation of microscale atmospheric pollutant dispersion models</a:t>
            </a:r>
          </a:p>
          <a:p>
            <a:pPr algn="ctr"/>
            <a:endParaRPr lang="en-US" altLang="fr-FR" sz="4000" b="1" kern="0" dirty="0">
              <a:solidFill>
                <a:schemeClr val="accent1">
                  <a:lumMod val="50000"/>
                </a:schemeClr>
              </a:solidFill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ctr"/>
            <a:r>
              <a:rPr lang="en-US" altLang="fr-FR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Eliott Lumet</a:t>
            </a:r>
            <a:r>
              <a:rPr lang="en-US" altLang="fr-FR" b="1" baseline="30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1</a:t>
            </a:r>
            <a:r>
              <a:rPr lang="en-US" altLang="fr-FR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en-US" altLang="fr-FR" b="1" dirty="0" err="1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Mélanie</a:t>
            </a:r>
            <a:r>
              <a:rPr lang="en-US" altLang="fr-FR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 Rochoux</a:t>
            </a:r>
            <a:r>
              <a:rPr lang="en-US" altLang="fr-FR" b="1" baseline="30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1</a:t>
            </a:r>
            <a:r>
              <a:rPr lang="en-US" altLang="fr-FR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, Thomas </a:t>
            </a:r>
            <a:r>
              <a:rPr lang="en-US" altLang="fr-FR" b="1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Jaravel</a:t>
            </a:r>
            <a:r>
              <a:rPr lang="en-US" altLang="fr-FR" b="1" baseline="3000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1</a:t>
            </a:r>
            <a:r>
              <a:rPr lang="en-US" altLang="fr-FR" b="1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 and </a:t>
            </a:r>
            <a:r>
              <a:rPr lang="en-US" altLang="fr-FR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Simon Lacroix</a:t>
            </a:r>
            <a:r>
              <a:rPr lang="en-US" altLang="fr-FR" b="1" baseline="30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2</a:t>
            </a:r>
            <a:endParaRPr lang="en-US" altLang="fr-FR" b="1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ctr"/>
            <a:endParaRPr lang="en-US" altLang="fr-FR" sz="1000" b="1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lvl="7"/>
            <a:r>
              <a:rPr lang="en-US" altLang="fr-FR" sz="2000" baseline="30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1</a:t>
            </a:r>
            <a:r>
              <a:rPr lang="en-US" altLang="fr-FR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CECI, CNRS, CERFACS, Toulouse, France</a:t>
            </a:r>
          </a:p>
          <a:p>
            <a:pPr lvl="7"/>
            <a:r>
              <a:rPr lang="en-US" altLang="fr-FR" sz="2000" baseline="30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2</a:t>
            </a:r>
            <a:r>
              <a:rPr lang="en-US" altLang="fr-FR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LAAS, CNRS, Toulouse, France </a:t>
            </a:r>
          </a:p>
          <a:p>
            <a:pPr algn="ctr"/>
            <a:endParaRPr lang="en-US" altLang="fr-FR" sz="1000" b="1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ctr"/>
            <a:r>
              <a:rPr lang="en-US" altLang="fr-FR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18/06/2024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5123DC-E7A6-DA71-00FF-D7C3D36CA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94" y="287266"/>
            <a:ext cx="1854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3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5C7942-DD61-FE5D-AEBA-31C136F3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–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075F82-2256-8C9A-0054-E0071AA7D4C6}"/>
              </a:ext>
            </a:extLst>
          </p:cNvPr>
          <p:cNvSpPr txBox="1"/>
          <p:nvPr/>
        </p:nvSpPr>
        <p:spPr>
          <a:xfrm>
            <a:off x="0" y="6519446"/>
            <a:ext cx="12193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The dataset is being put online in open access on </a:t>
            </a:r>
            <a:r>
              <a:rPr lang="en-GB" sz="1600" i="1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Zenodo</a:t>
            </a:r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8688A91-56F2-6A08-5E88-4A6C8E589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57" y="2196829"/>
            <a:ext cx="6467724" cy="428184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C43313-51E3-91D0-0E6A-06540470D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861378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Construction of the surrogate model</a:t>
            </a:r>
            <a:endParaRPr lang="en-US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/>
            </a:pPr>
            <a:r>
              <a:rPr lang="en-US" b="1" dirty="0"/>
              <a:t>Computation of a dataset of 200 LES using Halton’s sequence to sample the control vector space</a:t>
            </a:r>
          </a:p>
          <a:p>
            <a:pPr lvl="1">
              <a:buClr>
                <a:schemeClr val="tx1"/>
              </a:buClr>
            </a:pPr>
            <a:endParaRPr lang="en-US" dirty="0"/>
          </a:p>
          <a:p>
            <a:pPr>
              <a:buFont typeface="+mj-lt"/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79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5C7942-DD61-FE5D-AEBA-31C136F3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–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C43313-51E3-91D0-0E6A-06540470D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Construction of the surrogate model</a:t>
            </a:r>
            <a:endParaRPr lang="en-US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2"/>
            </a:pPr>
            <a:r>
              <a:rPr lang="en-US" b="1" dirty="0"/>
              <a:t>Train a POD—GPR surrogate model (</a:t>
            </a:r>
            <a:r>
              <a:rPr lang="en-US" b="1" dirty="0" err="1"/>
              <a:t>Marrel</a:t>
            </a:r>
            <a:r>
              <a:rPr lang="en-US" b="1" dirty="0"/>
              <a:t> et al. 2015) over 160 LES samples</a:t>
            </a:r>
          </a:p>
          <a:p>
            <a:pPr marL="1315321" lvl="2" indent="-457200">
              <a:buFont typeface="Wingdings" pitchFamily="2" charset="2"/>
              <a:buChar char="Ø"/>
            </a:pPr>
            <a:r>
              <a:rPr lang="en-US" dirty="0"/>
              <a:t>Dimension reduction step using Proper Orthogonal Decomposition (</a:t>
            </a:r>
            <a:r>
              <a:rPr lang="en-US" b="1" dirty="0"/>
              <a:t>POD</a:t>
            </a:r>
            <a:r>
              <a:rPr lang="en-US" dirty="0"/>
              <a:t>, </a:t>
            </a:r>
            <a:r>
              <a:rPr lang="en-US" dirty="0" err="1"/>
              <a:t>a.k.a</a:t>
            </a:r>
            <a:r>
              <a:rPr lang="en-US" dirty="0"/>
              <a:t> PCA)</a:t>
            </a:r>
          </a:p>
          <a:p>
            <a:pPr marL="1315321" lvl="2" indent="-457200">
              <a:buFont typeface="Wingdings" pitchFamily="2" charset="2"/>
              <a:buChar char="Ø"/>
            </a:pPr>
            <a:r>
              <a:rPr lang="en-US" dirty="0"/>
              <a:t>Learn the dependency of POD coefficients on the control vector using Gaussian Process Regression (</a:t>
            </a:r>
            <a:r>
              <a:rPr lang="en-US" b="1" dirty="0"/>
              <a:t>GPR</a:t>
            </a:r>
            <a:r>
              <a:rPr lang="en-US" dirty="0"/>
              <a:t>)</a:t>
            </a:r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2"/>
            </a:pPr>
            <a:endParaRPr lang="en-US" b="1" dirty="0"/>
          </a:p>
          <a:p>
            <a:pPr lvl="1">
              <a:buClr>
                <a:schemeClr val="tx1"/>
              </a:buClr>
            </a:pPr>
            <a:endParaRPr lang="en-US" dirty="0"/>
          </a:p>
          <a:p>
            <a:pPr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A842C5-A07B-D24A-36D6-A36C52D53D9C}"/>
              </a:ext>
            </a:extLst>
          </p:cNvPr>
          <p:cNvSpPr txBox="1"/>
          <p:nvPr/>
        </p:nvSpPr>
        <p:spPr>
          <a:xfrm>
            <a:off x="240310" y="5628860"/>
            <a:ext cx="11850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r>
              <a:rPr lang="en-US" sz="2000" b="1" dirty="0"/>
              <a:t>Validation against 40 independent LES test samples</a:t>
            </a:r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endParaRPr lang="en-US" sz="200" b="1" dirty="0"/>
          </a:p>
          <a:p>
            <a:pPr marL="1315321" lvl="2" indent="-457200">
              <a:buFont typeface="Wingdings" pitchFamily="2" charset="2"/>
              <a:buChar char="Ø"/>
            </a:pPr>
            <a:r>
              <a:rPr lang="en-US" sz="1800" dirty="0"/>
              <a:t>Surrogate error close to the minimal level of error reachable given the LES internal variability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D06A5E-F1D6-4FD6-797F-D303B6F894B0}"/>
              </a:ext>
            </a:extLst>
          </p:cNvPr>
          <p:cNvSpPr txBox="1"/>
          <p:nvPr/>
        </p:nvSpPr>
        <p:spPr>
          <a:xfrm>
            <a:off x="0" y="6519446"/>
            <a:ext cx="12193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Article presenting the validation of the surrogate model currently being submitted to Building and Environment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E0063C-946F-E222-2B73-C47E7FFFB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48" y="2996041"/>
            <a:ext cx="8211291" cy="22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3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–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62C60B4B-CC77-4E38-6FA0-F51E53B36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Errors modeling for the MUST case</a:t>
            </a:r>
            <a:endParaRPr lang="en-US" dirty="0"/>
          </a:p>
          <a:p>
            <a:pPr lvl="1">
              <a:buClr>
                <a:schemeClr val="accent1">
                  <a:lumMod val="75000"/>
                </a:schemeClr>
              </a:buClr>
            </a:pPr>
            <a:endParaRPr lang="en-US" sz="200" dirty="0"/>
          </a:p>
          <a:p>
            <a:pPr marL="399363" lvl="1" indent="0">
              <a:buClr>
                <a:schemeClr val="accent1">
                  <a:lumMod val="75000"/>
                </a:schemeClr>
              </a:buClr>
              <a:buNone/>
            </a:pPr>
            <a:endParaRPr lang="en-US" sz="200" u="sng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102CE84B-372E-DFAB-07F3-356E1A51F82F}"/>
              </a:ext>
            </a:extLst>
          </p:cNvPr>
          <p:cNvSpPr/>
          <p:nvPr/>
        </p:nvSpPr>
        <p:spPr>
          <a:xfrm>
            <a:off x="7442872" y="1530083"/>
            <a:ext cx="3477145" cy="561259"/>
          </a:xfrm>
          <a:prstGeom prst="roundRect">
            <a:avLst>
              <a:gd name="adj" fmla="val 5128"/>
            </a:avLst>
          </a:prstGeom>
          <a:solidFill>
            <a:srgbClr val="E3E5E4"/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What is the surrogate model error?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6DCCC53-ACF3-7893-BA9C-DA20EF1EAF80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991483" y="1810713"/>
            <a:ext cx="451389" cy="43191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D8C5B434-3C08-924A-01C9-52732ED1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344" y="1927576"/>
            <a:ext cx="74549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–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1">
                <a:extLst>
                  <a:ext uri="{FF2B5EF4-FFF2-40B4-BE49-F238E27FC236}">
                    <a16:creationId xmlns:a16="http://schemas.microsoft.com/office/drawing/2014/main" id="{62C60B4B-CC77-4E38-6FA0-F51E53B360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</p:spPr>
            <p:txBody>
              <a:bodyPr/>
              <a:lstStyle/>
              <a:p>
                <a:pPr>
                  <a:buClr>
                    <a:schemeClr val="accent1">
                      <a:lumMod val="75000"/>
                    </a:schemeClr>
                  </a:buClr>
                </a:pP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Taking into account model error</a:t>
                </a:r>
              </a:p>
              <a:p>
                <a:pPr lvl="1"/>
                <a:r>
                  <a:rPr lang="en-US" b="1" dirty="0"/>
                  <a:t>During the </a:t>
                </a:r>
                <a:r>
                  <a:rPr lang="en-US" b="1" dirty="0" err="1"/>
                  <a:t>EnKF</a:t>
                </a:r>
                <a:r>
                  <a:rPr lang="en-US" b="1" dirty="0"/>
                  <a:t> prediction step:</a:t>
                </a:r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800" dirty="0"/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800" dirty="0"/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800" dirty="0"/>
              </a:p>
              <a:p>
                <a:pPr lvl="2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800" dirty="0"/>
              </a:p>
              <a:p>
                <a:pPr marL="914377" lvl="2" indent="0">
                  <a:buClr>
                    <a:schemeClr val="tx1"/>
                  </a:buClr>
                  <a:buNone/>
                </a:pPr>
                <a:endParaRPr lang="en-US" sz="800" dirty="0"/>
              </a:p>
              <a:p>
                <a:pPr marL="914377" lvl="2" indent="0">
                  <a:buClr>
                    <a:schemeClr val="tx1"/>
                  </a:buClr>
                  <a:buNone/>
                </a:pPr>
                <a:r>
                  <a:rPr lang="en-US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dirty="0"/>
                  <a:t> a random sample from the POD—GPR distribution</a:t>
                </a:r>
                <a:endParaRPr lang="en-US" b="1" dirty="0"/>
              </a:p>
              <a:p>
                <a:pPr lvl="1"/>
                <a:endParaRPr lang="en-US" sz="100" u="sng" dirty="0"/>
              </a:p>
            </p:txBody>
          </p:sp>
        </mc:Choice>
        <mc:Fallback xmlns="">
          <p:sp>
            <p:nvSpPr>
              <p:cNvPr id="3" name="Espace réservé du contenu 1">
                <a:extLst>
                  <a:ext uri="{FF2B5EF4-FFF2-40B4-BE49-F238E27FC236}">
                    <a16:creationId xmlns:a16="http://schemas.microsoft.com/office/drawing/2014/main" id="{62C60B4B-CC77-4E38-6FA0-F51E53B360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  <a:blipFill>
                <a:blip r:embed="rId2"/>
                <a:stretch>
                  <a:fillRect l="-654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8E950D2-F8D2-124A-6FCB-5C9EE4F8876F}"/>
                  </a:ext>
                </a:extLst>
              </p:cNvPr>
              <p:cNvSpPr/>
              <p:nvPr/>
            </p:nvSpPr>
            <p:spPr>
              <a:xfrm>
                <a:off x="2738881" y="2400238"/>
                <a:ext cx="3905204" cy="6667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e>
                      </m:d>
                      <m:r>
                        <a:rPr lang="fr-FR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1≤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8E950D2-F8D2-124A-6FCB-5C9EE4F88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881" y="2400238"/>
                <a:ext cx="3905204" cy="6667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12064B0E-0671-0E6A-24EE-967B431DB2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/>
        </p:blipFill>
        <p:spPr>
          <a:xfrm>
            <a:off x="7944662" y="1194825"/>
            <a:ext cx="3911581" cy="38177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1AD58F-A7E7-FD0F-A669-6A5983858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7" t="27821" b="40069"/>
          <a:stretch/>
        </p:blipFill>
        <p:spPr>
          <a:xfrm>
            <a:off x="8699849" y="5012623"/>
            <a:ext cx="2989615" cy="118061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8CB1BEA-0810-A6C3-0202-5E7E0D0AA095}"/>
              </a:ext>
            </a:extLst>
          </p:cNvPr>
          <p:cNvSpPr/>
          <p:nvPr/>
        </p:nvSpPr>
        <p:spPr>
          <a:xfrm>
            <a:off x="767644" y="4097867"/>
            <a:ext cx="7168990" cy="1783649"/>
          </a:xfrm>
          <a:prstGeom prst="roundRect">
            <a:avLst>
              <a:gd name="adj" fmla="val 6788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We show that the POD—GPR variance covers </a:t>
            </a:r>
          </a:p>
          <a:p>
            <a:pPr marL="89538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The regression error of each GP</a:t>
            </a:r>
          </a:p>
          <a:p>
            <a:pPr marL="89538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The aleatory uncertainty associated with internal variability</a:t>
            </a:r>
          </a:p>
          <a:p>
            <a:pPr marL="895380" lvl="1" indent="-285750">
              <a:buFont typeface="Courier New" panose="02070309020205020404" pitchFamily="49" charset="0"/>
              <a:buChar char="o"/>
            </a:pPr>
            <a:endParaRPr lang="en-US" sz="10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This approach integrates the spatial correlations of the errors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2C7BA2-7537-96B1-0FBE-49D409219EF6}"/>
              </a:ext>
            </a:extLst>
          </p:cNvPr>
          <p:cNvSpPr/>
          <p:nvPr/>
        </p:nvSpPr>
        <p:spPr>
          <a:xfrm>
            <a:off x="10069689" y="5136445"/>
            <a:ext cx="101600" cy="24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D3DBF2-180A-3823-AE42-349A56615DDC}"/>
              </a:ext>
            </a:extLst>
          </p:cNvPr>
          <p:cNvSpPr/>
          <p:nvPr/>
        </p:nvSpPr>
        <p:spPr>
          <a:xfrm>
            <a:off x="10075332" y="5390446"/>
            <a:ext cx="101600" cy="24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739322-5D18-1E86-740B-764DF356FBFE}"/>
              </a:ext>
            </a:extLst>
          </p:cNvPr>
          <p:cNvSpPr/>
          <p:nvPr/>
        </p:nvSpPr>
        <p:spPr>
          <a:xfrm>
            <a:off x="10069686" y="5881516"/>
            <a:ext cx="101600" cy="24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15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–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62C60B4B-CC77-4E38-6FA0-F51E53B36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Errors modeling for the MUST case</a:t>
            </a:r>
            <a:endParaRPr lang="en-US"/>
          </a:p>
          <a:p>
            <a:pPr lvl="1">
              <a:buClr>
                <a:schemeClr val="accent1">
                  <a:lumMod val="75000"/>
                </a:schemeClr>
              </a:buClr>
            </a:pPr>
            <a:endParaRPr lang="en-US" sz="200"/>
          </a:p>
          <a:p>
            <a:pPr marL="399363" lvl="1" indent="0">
              <a:buClr>
                <a:schemeClr val="accent1">
                  <a:lumMod val="75000"/>
                </a:schemeClr>
              </a:buClr>
              <a:buNone/>
            </a:pPr>
            <a:endParaRPr lang="en-US" sz="200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102CE84B-372E-DFAB-07F3-356E1A51F82F}"/>
                  </a:ext>
                </a:extLst>
              </p:cNvPr>
              <p:cNvSpPr/>
              <p:nvPr/>
            </p:nvSpPr>
            <p:spPr>
              <a:xfrm>
                <a:off x="6467190" y="5104662"/>
                <a:ext cx="4164972" cy="933327"/>
              </a:xfrm>
              <a:prstGeom prst="roundRect">
                <a:avLst>
                  <a:gd name="adj" fmla="val 5128"/>
                </a:avLst>
              </a:prstGeom>
              <a:solidFill>
                <a:srgbClr val="E3E5E4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</a:rPr>
                  <a:t>Which measurements do we assimilate?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</a:rPr>
                  <a:t>What is their uncertainty </a:t>
                </a:r>
                <a14:m>
                  <m:oMath xmlns:m="http://schemas.openxmlformats.org/officeDocument/2006/math">
                    <m:r>
                      <a:rPr lang="en-US" sz="16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𝐑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102CE84B-372E-DFAB-07F3-356E1A51F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190" y="5104662"/>
                <a:ext cx="4164972" cy="933327"/>
              </a:xfrm>
              <a:prstGeom prst="roundRect">
                <a:avLst>
                  <a:gd name="adj" fmla="val 5128"/>
                </a:avLst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6DCCC53-ACF3-7893-BA9C-DA20EF1EAF80}"/>
              </a:ext>
            </a:extLst>
          </p:cNvPr>
          <p:cNvCxnSpPr>
            <a:cxnSpLocks/>
          </p:cNvCxnSpPr>
          <p:nvPr/>
        </p:nvCxnSpPr>
        <p:spPr>
          <a:xfrm flipH="1" flipV="1">
            <a:off x="6739467" y="4521477"/>
            <a:ext cx="327377" cy="58318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624C86E3-BC28-3564-4B1A-F66DB44FA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44" y="1844320"/>
            <a:ext cx="7454900" cy="27178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A58C15A-348B-6E92-688D-1CDAE977C1B0}"/>
              </a:ext>
            </a:extLst>
          </p:cNvPr>
          <p:cNvSpPr/>
          <p:nvPr/>
        </p:nvSpPr>
        <p:spPr>
          <a:xfrm>
            <a:off x="8150178" y="1930484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E786AD5-779B-76C8-531A-17C83A11D4DA}"/>
              </a:ext>
            </a:extLst>
          </p:cNvPr>
          <p:cNvSpPr txBox="1"/>
          <p:nvPr/>
        </p:nvSpPr>
        <p:spPr>
          <a:xfrm>
            <a:off x="8150178" y="1878187"/>
            <a:ext cx="39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✓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3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–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1">
                <a:extLst>
                  <a:ext uri="{FF2B5EF4-FFF2-40B4-BE49-F238E27FC236}">
                    <a16:creationId xmlns:a16="http://schemas.microsoft.com/office/drawing/2014/main" id="{62C60B4B-CC77-4E38-6FA0-F51E53B360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0" y="1263697"/>
                <a:ext cx="11953277" cy="5214972"/>
              </a:xfrm>
            </p:spPr>
            <p:txBody>
              <a:bodyPr/>
              <a:lstStyle/>
              <a:p>
                <a:pPr lvl="1">
                  <a:buClr>
                    <a:schemeClr val="tx1"/>
                  </a:buClr>
                </a:pPr>
                <a:r>
                  <a:rPr lang="en-US" b="1" dirty="0"/>
                  <a:t>Observation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</m:oMath>
                </a14:m>
                <a:r>
                  <a:rPr lang="en-US" dirty="0"/>
                  <a:t>13 mean concentration measurements from 4 masts as in </a:t>
                </a:r>
                <a:r>
                  <a:rPr lang="en-US" dirty="0" err="1"/>
                  <a:t>Defforge</a:t>
                </a:r>
                <a:r>
                  <a:rPr lang="en-US" dirty="0"/>
                  <a:t> et al. 2021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fr-FR" b="0" dirty="0"/>
              </a:p>
              <a:p>
                <a:pPr lvl="1"/>
                <a:r>
                  <a:rPr lang="en-US" b="1" dirty="0"/>
                  <a:t>Observation error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trike="sngStrike" smtClean="0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𝑚𝑒𝑎𝑠𝑢𝑟𝑚𝑒𝑒𝑛𝑡</m:t>
                    </m:r>
                    <m:r>
                      <a:rPr lang="en-US" b="0" i="1" strike="sngStrike" smtClean="0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trike="sngStrike" smtClean="0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𝑒𝑟𝑟𝑜𝑟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𝑖𝑛𝑡𝑒𝑟𝑛𝑎𝑙</m:t>
                    </m:r>
                    <m:r>
                      <a:rPr lang="en-US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𝑣𝑎𝑟𝑖𝑎𝑏𝑖𝑙𝑖𝑡𝑦</m:t>
                    </m:r>
                    <m:r>
                      <a:rPr lang="en-US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2600FF"/>
                        </a:solidFill>
                        <a:latin typeface="Cambria Math" panose="02040503050406030204" pitchFamily="18" charset="0"/>
                      </a:rPr>
                      <m:t>𝑒𝑟𝑟𝑜𝑟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Observation error covariance matrix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estimated using stationary bootstrap (Lumet et al. 2024)</a:t>
                </a:r>
              </a:p>
              <a:p>
                <a:pPr lvl="1">
                  <a:buClr>
                    <a:schemeClr val="tx1"/>
                  </a:buClr>
                  <a:buFont typeface="Police système Courant"/>
                  <a:buChar char="⊕"/>
                </a:pPr>
                <a:endParaRPr lang="en-US" dirty="0"/>
              </a:p>
              <a:p>
                <a:pPr lvl="1">
                  <a:buClr>
                    <a:schemeClr val="tx1"/>
                  </a:buClr>
                  <a:buFont typeface="Police système Courant"/>
                  <a:buChar char="⊕"/>
                </a:pPr>
                <a:endParaRPr lang="en-US" dirty="0"/>
              </a:p>
              <a:p>
                <a:pPr lvl="1">
                  <a:buClr>
                    <a:schemeClr val="tx1"/>
                  </a:buClr>
                  <a:buFont typeface="Police système Courant"/>
                  <a:buChar char="⊕"/>
                </a:pPr>
                <a:endParaRPr lang="en-US" dirty="0"/>
              </a:p>
              <a:p>
                <a:pPr lvl="1">
                  <a:buClr>
                    <a:schemeClr val="tx1"/>
                  </a:buClr>
                  <a:buFont typeface="Police système Courant"/>
                  <a:buChar char="⊕"/>
                </a:pPr>
                <a:endParaRPr lang="en-US" dirty="0"/>
              </a:p>
              <a:p>
                <a:pPr lvl="1">
                  <a:buClr>
                    <a:schemeClr val="tx1"/>
                  </a:buClr>
                  <a:buFont typeface="Police système Courant"/>
                  <a:buChar char="⊕"/>
                </a:pPr>
                <a:endParaRPr lang="en-US" dirty="0"/>
              </a:p>
              <a:p>
                <a:pPr lvl="1">
                  <a:buClr>
                    <a:schemeClr val="tx1"/>
                  </a:buClr>
                  <a:buFont typeface="Police système Courant"/>
                  <a:buChar char="⊕"/>
                </a:pPr>
                <a:endParaRPr lang="en-US" dirty="0"/>
              </a:p>
              <a:p>
                <a:pPr lvl="1">
                  <a:buClr>
                    <a:schemeClr val="tx1"/>
                  </a:buClr>
                  <a:buFont typeface="Police système Courant"/>
                  <a:buChar char="⊕"/>
                </a:pPr>
                <a:endParaRPr lang="en-US" dirty="0"/>
              </a:p>
              <a:p>
                <a:pPr marL="399363" lvl="1" indent="0">
                  <a:buClr>
                    <a:schemeClr val="accent1">
                      <a:lumMod val="75000"/>
                    </a:schemeClr>
                  </a:buClr>
                  <a:buNone/>
                </a:pPr>
                <a:endParaRPr lang="en-US" sz="200" u="sng" dirty="0"/>
              </a:p>
            </p:txBody>
          </p:sp>
        </mc:Choice>
        <mc:Fallback xmlns="">
          <p:sp>
            <p:nvSpPr>
              <p:cNvPr id="3" name="Espace réservé du contenu 1">
                <a:extLst>
                  <a:ext uri="{FF2B5EF4-FFF2-40B4-BE49-F238E27FC236}">
                    <a16:creationId xmlns:a16="http://schemas.microsoft.com/office/drawing/2014/main" id="{62C60B4B-CC77-4E38-6FA0-F51E53B360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0" y="1263697"/>
                <a:ext cx="11953277" cy="5214972"/>
              </a:xfrm>
              <a:blipFill>
                <a:blip r:embed="rId3"/>
                <a:stretch>
                  <a:fillRect t="-7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82B5FAE-6F34-8C05-A122-52A6629605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 r="45412"/>
          <a:stretch/>
        </p:blipFill>
        <p:spPr>
          <a:xfrm>
            <a:off x="5852630" y="2651843"/>
            <a:ext cx="4646036" cy="3250206"/>
          </a:xfrm>
          <a:custGeom>
            <a:avLst/>
            <a:gdLst>
              <a:gd name="connsiteX0" fmla="*/ 0 w 4996401"/>
              <a:gd name="connsiteY0" fmla="*/ 0 h 3495309"/>
              <a:gd name="connsiteX1" fmla="*/ 649409 w 4996401"/>
              <a:gd name="connsiteY1" fmla="*/ 0 h 3495309"/>
              <a:gd name="connsiteX2" fmla="*/ 649409 w 4996401"/>
              <a:gd name="connsiteY2" fmla="*/ 129118 h 3495309"/>
              <a:gd name="connsiteX3" fmla="*/ 1297109 w 4996401"/>
              <a:gd name="connsiteY3" fmla="*/ 129118 h 3495309"/>
              <a:gd name="connsiteX4" fmla="*/ 1297109 w 4996401"/>
              <a:gd name="connsiteY4" fmla="*/ 0 h 3495309"/>
              <a:gd name="connsiteX5" fmla="*/ 4996401 w 4996401"/>
              <a:gd name="connsiteY5" fmla="*/ 0 h 3495309"/>
              <a:gd name="connsiteX6" fmla="*/ 4996401 w 4996401"/>
              <a:gd name="connsiteY6" fmla="*/ 3495309 h 3495309"/>
              <a:gd name="connsiteX7" fmla="*/ 0 w 4996401"/>
              <a:gd name="connsiteY7" fmla="*/ 3495309 h 349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6401" h="3495309">
                <a:moveTo>
                  <a:pt x="0" y="0"/>
                </a:moveTo>
                <a:lnTo>
                  <a:pt x="649409" y="0"/>
                </a:lnTo>
                <a:lnTo>
                  <a:pt x="649409" y="129118"/>
                </a:lnTo>
                <a:lnTo>
                  <a:pt x="1297109" y="129118"/>
                </a:lnTo>
                <a:lnTo>
                  <a:pt x="1297109" y="0"/>
                </a:lnTo>
                <a:lnTo>
                  <a:pt x="4996401" y="0"/>
                </a:lnTo>
                <a:lnTo>
                  <a:pt x="4996401" y="3495309"/>
                </a:lnTo>
                <a:lnTo>
                  <a:pt x="0" y="3495309"/>
                </a:lnTo>
                <a:close/>
              </a:path>
            </a:pathLst>
          </a:cu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CF8B3AB-9881-82C1-BAD3-84F12BBF06C3}"/>
              </a:ext>
            </a:extLst>
          </p:cNvPr>
          <p:cNvSpPr/>
          <p:nvPr/>
        </p:nvSpPr>
        <p:spPr>
          <a:xfrm>
            <a:off x="2223008" y="6067307"/>
            <a:ext cx="7747571" cy="607677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We can also take into account for spatial correlations of observation errors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FD4E55C-7925-8CA4-844A-2C88C42CF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11" y="2651843"/>
            <a:ext cx="4486576" cy="31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5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–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A2ADBC-848D-5996-7C0A-B932EF7B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344" y="1852037"/>
            <a:ext cx="7454900" cy="2895600"/>
          </a:xfrm>
          <a:prstGeom prst="rect">
            <a:avLst/>
          </a:prstGeom>
        </p:spPr>
      </p:pic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62C60B4B-CC77-4E38-6FA0-F51E53B36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Errors modeling for the MUST case</a:t>
            </a:r>
            <a:endParaRPr lang="en-US" dirty="0"/>
          </a:p>
          <a:p>
            <a:pPr lvl="1">
              <a:buClr>
                <a:schemeClr val="accent1">
                  <a:lumMod val="75000"/>
                </a:schemeClr>
              </a:buClr>
            </a:pPr>
            <a:endParaRPr lang="en-US" sz="200" dirty="0"/>
          </a:p>
          <a:p>
            <a:pPr marL="399363" lvl="1" indent="0">
              <a:buClr>
                <a:schemeClr val="accent1">
                  <a:lumMod val="75000"/>
                </a:schemeClr>
              </a:buClr>
              <a:buNone/>
            </a:pPr>
            <a:endParaRPr lang="en-US" sz="200" u="sng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6DCCC53-ACF3-7893-BA9C-DA20EF1EAF80}"/>
              </a:ext>
            </a:extLst>
          </p:cNvPr>
          <p:cNvCxnSpPr>
            <a:cxnSpLocks/>
          </p:cNvCxnSpPr>
          <p:nvPr/>
        </p:nvCxnSpPr>
        <p:spPr>
          <a:xfrm flipV="1">
            <a:off x="2369344" y="2901244"/>
            <a:ext cx="712523" cy="204804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D003416F-4198-F640-1F9B-50D7285D13AA}"/>
                  </a:ext>
                </a:extLst>
              </p:cNvPr>
              <p:cNvSpPr/>
              <p:nvPr/>
            </p:nvSpPr>
            <p:spPr>
              <a:xfrm>
                <a:off x="1056021" y="4949291"/>
                <a:ext cx="10299257" cy="1529378"/>
              </a:xfrm>
              <a:prstGeom prst="roundRect">
                <a:avLst>
                  <a:gd name="adj" fmla="val 5128"/>
                </a:avLst>
              </a:prstGeom>
              <a:solidFill>
                <a:srgbClr val="E3E5E4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00050" indent="-400050">
                  <a:buFont typeface="Wingdings" pitchFamily="2" charset="2"/>
                  <a:buChar char="Ø"/>
                </a:pPr>
                <a:r>
                  <a:rPr lang="fr-FR" sz="1800" b="1" dirty="0">
                    <a:solidFill>
                      <a:schemeClr val="tx1"/>
                    </a:solidFill>
                  </a:rPr>
                  <a:t>Background </a:t>
                </a:r>
                <a:r>
                  <a:rPr lang="fr-FR" sz="1800" b="1" dirty="0" err="1">
                    <a:solidFill>
                      <a:schemeClr val="tx1"/>
                    </a:solidFill>
                  </a:rPr>
                  <a:t>error</a:t>
                </a:r>
                <a:r>
                  <a:rPr lang="fr-FR" sz="1800" b="1" dirty="0">
                    <a:solidFill>
                      <a:schemeClr val="tx1"/>
                    </a:solidFill>
                  </a:rPr>
                  <a:t> covariance matrix </a:t>
                </a:r>
                <a14:m>
                  <m:oMath xmlns:m="http://schemas.openxmlformats.org/officeDocument/2006/math">
                    <m:r>
                      <a:rPr lang="fr-FR" sz="1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𝐁</m:t>
                    </m:r>
                    <m:r>
                      <a:rPr lang="fr-FR" sz="1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𝐂𝐨𝐯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  <m:d>
                      <m:dPr>
                        <m:ctrl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𝑖𝑛𝑙𝑒𝑡</m:t>
                            </m:r>
                          </m:sub>
                        </m:sSub>
                      </m:e>
                    </m:d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  <m:d>
                      <m:d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 estimated by a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microclimatology</a:t>
                </a:r>
                <a:endParaRPr lang="fr-FR" sz="1800" dirty="0">
                  <a:solidFill>
                    <a:schemeClr val="tx1"/>
                  </a:solidFill>
                </a:endParaRPr>
              </a:p>
              <a:p>
                <a:pPr marL="400050" indent="-400050">
                  <a:buFont typeface="Wingdings" pitchFamily="2" charset="2"/>
                  <a:buChar char="Ø"/>
                </a:pPr>
                <a:endParaRPr lang="fr-FR" sz="1200" dirty="0">
                  <a:solidFill>
                    <a:schemeClr val="tx1"/>
                  </a:solidFill>
                </a:endParaRPr>
              </a:p>
              <a:p>
                <a:pPr marL="400050" indent="-400050">
                  <a:buFont typeface="Wingdings" pitchFamily="2" charset="2"/>
                  <a:buChar char="Ø"/>
                </a:pPr>
                <a:r>
                  <a:rPr lang="fr-FR" sz="1800" dirty="0">
                    <a:solidFill>
                      <a:schemeClr val="tx1"/>
                    </a:solidFill>
                  </a:rPr>
                  <a:t>Log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anamorphosis</a:t>
                </a:r>
                <a:r>
                  <a:rPr lang="fr-FR" sz="1800" dirty="0">
                    <a:solidFill>
                      <a:schemeClr val="tx1"/>
                    </a:solidFill>
                  </a:rPr>
                  <a:t> for the friction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velocity</a:t>
                </a:r>
                <a:r>
                  <a:rPr lang="fr-FR" sz="18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acc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fr-FR" sz="1800" dirty="0">
                  <a:solidFill>
                    <a:schemeClr val="tx1"/>
                  </a:solidFill>
                </a:endParaRPr>
              </a:p>
              <a:p>
                <a:pPr marL="400050" indent="-400050">
                  <a:buFont typeface="Courier New" panose="02070309020205020404" pitchFamily="49" charset="0"/>
                  <a:buChar char="o"/>
                </a:pPr>
                <a:endParaRPr lang="fr-FR" sz="1200" dirty="0">
                  <a:solidFill>
                    <a:schemeClr val="tx1"/>
                  </a:solidFill>
                </a:endParaRPr>
              </a:p>
              <a:p>
                <a:r>
                  <a:rPr lang="fr-FR" sz="1800" dirty="0">
                    <a:solidFill>
                      <a:schemeClr val="tx1"/>
                    </a:solidFill>
                  </a:rPr>
                  <a:t>⚠️    The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hypothesis</a:t>
                </a:r>
                <a:r>
                  <a:rPr lang="fr-FR" sz="1800" dirty="0">
                    <a:solidFill>
                      <a:schemeClr val="tx1"/>
                    </a:solidFill>
                  </a:rPr>
                  <a:t> of a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normally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distributed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error</a:t>
                </a:r>
                <a:r>
                  <a:rPr lang="fr-FR" sz="1800" dirty="0">
                    <a:solidFill>
                      <a:schemeClr val="tx1"/>
                    </a:solidFill>
                  </a:rPr>
                  <a:t> for the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wind</a:t>
                </a:r>
                <a:r>
                  <a:rPr lang="fr-FR" sz="1800" dirty="0">
                    <a:solidFill>
                      <a:schemeClr val="tx1"/>
                    </a:solidFill>
                  </a:rPr>
                  <a:t> direction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is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rejected</a:t>
                </a:r>
                <a:r>
                  <a:rPr lang="fr-FR" sz="1800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𝑖𝑛𝑙𝑒𝑡</m:t>
                        </m:r>
                      </m:sub>
                    </m:sSub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]−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1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D003416F-4198-F640-1F9B-50D7285D1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21" y="4949291"/>
                <a:ext cx="10299257" cy="1529378"/>
              </a:xfrm>
              <a:prstGeom prst="roundRect">
                <a:avLst>
                  <a:gd name="adj" fmla="val 5128"/>
                </a:avLst>
              </a:prstGeom>
              <a:blipFill>
                <a:blip r:embed="rId3"/>
                <a:stretch>
                  <a:fillRect l="-123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63FA548F-8880-06A5-DB49-59EFA7813EAC}"/>
              </a:ext>
            </a:extLst>
          </p:cNvPr>
          <p:cNvSpPr/>
          <p:nvPr/>
        </p:nvSpPr>
        <p:spPr>
          <a:xfrm>
            <a:off x="8150178" y="1930484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D0669E-0E66-3D05-8C8C-0897F2547117}"/>
              </a:ext>
            </a:extLst>
          </p:cNvPr>
          <p:cNvSpPr txBox="1"/>
          <p:nvPr/>
        </p:nvSpPr>
        <p:spPr>
          <a:xfrm>
            <a:off x="8150178" y="1878187"/>
            <a:ext cx="39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✓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BECEED-0C42-4500-4E37-5E9F444143BA}"/>
              </a:ext>
            </a:extLst>
          </p:cNvPr>
          <p:cNvSpPr/>
          <p:nvPr/>
        </p:nvSpPr>
        <p:spPr>
          <a:xfrm>
            <a:off x="7856664" y="4346313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64F36A4-A864-3126-67A8-61331DCAA5DF}"/>
              </a:ext>
            </a:extLst>
          </p:cNvPr>
          <p:cNvSpPr txBox="1"/>
          <p:nvPr/>
        </p:nvSpPr>
        <p:spPr>
          <a:xfrm>
            <a:off x="7856664" y="4294016"/>
            <a:ext cx="39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✓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4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1">
                <a:extLst>
                  <a:ext uri="{FF2B5EF4-FFF2-40B4-BE49-F238E27FC236}">
                    <a16:creationId xmlns:a16="http://schemas.microsoft.com/office/drawing/2014/main" id="{566CC50C-C4D5-F50F-6528-E16A3A1D9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2276476" cy="5214972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accent1">
                      <a:lumMod val="75000"/>
                    </a:schemeClr>
                  </a:buClr>
                </a:pP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Ensemble size selection using OSSEs</a:t>
                </a:r>
              </a:p>
              <a:p>
                <a:pPr lvl="1"/>
                <a:r>
                  <a:rPr lang="en-GB" sz="2000" dirty="0"/>
                  <a:t>Compromise between accuracy and computational cost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endParaRPr lang="en-GB" sz="2000" dirty="0"/>
              </a:p>
              <a:p>
                <a:pPr lvl="1">
                  <a:buClr>
                    <a:schemeClr val="accent1">
                      <a:lumMod val="75000"/>
                    </a:schemeClr>
                  </a:buClr>
                </a:pPr>
                <a:endParaRPr lang="en-GB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>
                  <a:buClr>
                    <a:schemeClr val="tx1"/>
                  </a:buClr>
                </a:pPr>
                <a:endParaRPr lang="en-US" dirty="0"/>
              </a:p>
              <a:p>
                <a:pPr>
                  <a:buFont typeface="+mj-lt"/>
                  <a:buAutoNum type="arabicPeriod" startAt="3"/>
                </a:pPr>
                <a:endParaRPr lang="en-US" dirty="0"/>
              </a:p>
            </p:txBody>
          </p:sp>
        </mc:Choice>
        <mc:Fallback xmlns="">
          <p:sp>
            <p:nvSpPr>
              <p:cNvPr id="6" name="Espace réservé du contenu 1">
                <a:extLst>
                  <a:ext uri="{FF2B5EF4-FFF2-40B4-BE49-F238E27FC236}">
                    <a16:creationId xmlns:a16="http://schemas.microsoft.com/office/drawing/2014/main" id="{566CC50C-C4D5-F50F-6528-E16A3A1D9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2276476" cy="5214972"/>
              </a:xfrm>
              <a:blipFill>
                <a:blip r:embed="rId2"/>
                <a:stretch>
                  <a:fillRect l="-620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A0590289-A033-11A8-6ADE-681E5AD58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r="66299"/>
          <a:stretch/>
        </p:blipFill>
        <p:spPr>
          <a:xfrm>
            <a:off x="5991864" y="4061919"/>
            <a:ext cx="3869879" cy="27897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D5991E-243D-3C4E-464F-95E68842C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3" t="18138" b="32848"/>
          <a:stretch/>
        </p:blipFill>
        <p:spPr>
          <a:xfrm>
            <a:off x="9513909" y="4712419"/>
            <a:ext cx="2687181" cy="1210809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1B4A9F0-D8F9-7059-AD5B-4C25E7EB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–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3268481-4016-F2F5-389E-85A106353082}"/>
                  </a:ext>
                </a:extLst>
              </p:cNvPr>
              <p:cNvSpPr txBox="1"/>
              <p:nvPr/>
            </p:nvSpPr>
            <p:spPr>
              <a:xfrm>
                <a:off x="7177331" y="1745423"/>
                <a:ext cx="1442013" cy="4001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=500</m:t>
                      </m:r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3268481-4016-F2F5-389E-85A10635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331" y="1745423"/>
                <a:ext cx="144201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D4533E74-E463-065D-7482-6F72CDD2600D}"/>
                  </a:ext>
                </a:extLst>
              </p:cNvPr>
              <p:cNvSpPr/>
              <p:nvPr/>
            </p:nvSpPr>
            <p:spPr>
              <a:xfrm>
                <a:off x="2894054" y="2443213"/>
                <a:ext cx="6405480" cy="1268714"/>
              </a:xfrm>
              <a:prstGeom prst="roundRect">
                <a:avLst>
                  <a:gd name="adj" fmla="val 8021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>
                  <a:buClr>
                    <a:schemeClr val="tx1"/>
                  </a:buClr>
                </a:pPr>
                <a:r>
                  <a:rPr lang="en-US" sz="2000" dirty="0">
                    <a:solidFill>
                      <a:schemeClr val="tx1"/>
                    </a:solidFill>
                  </a:rPr>
                  <a:t>1 cycle with 500 surrogate members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50 s (1 CPU)</a:t>
                </a:r>
              </a:p>
              <a:p>
                <a:pPr lvl="1">
                  <a:buClr>
                    <a:schemeClr val="tx1"/>
                  </a:buClr>
                </a:pPr>
                <a:endParaRPr lang="en-US" sz="2000" b="1" dirty="0">
                  <a:solidFill>
                    <a:schemeClr val="tx1"/>
                  </a:solidFill>
                </a:endParaRPr>
              </a:p>
              <a:p>
                <a:pPr lvl="1">
                  <a:buClr>
                    <a:schemeClr val="tx1"/>
                  </a:buClr>
                </a:pPr>
                <a:r>
                  <a:rPr lang="en-US" sz="2000" dirty="0">
                    <a:solidFill>
                      <a:schemeClr val="tx1"/>
                    </a:solidFill>
                  </a:rPr>
                  <a:t>1 cycle with 10 LES members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200 000 CPU hours</a:t>
                </a:r>
              </a:p>
            </p:txBody>
          </p:sp>
        </mc:Choice>
        <mc:Fallback xmlns="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D4533E74-E463-065D-7482-6F72CDD26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054" y="2443213"/>
                <a:ext cx="6405480" cy="1268714"/>
              </a:xfrm>
              <a:prstGeom prst="roundRect">
                <a:avLst>
                  <a:gd name="adj" fmla="val 8021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682BCFD6-0B67-F0D3-F028-3F439EB3112B}"/>
              </a:ext>
            </a:extLst>
          </p:cNvPr>
          <p:cNvSpPr txBox="1"/>
          <p:nvPr/>
        </p:nvSpPr>
        <p:spPr>
          <a:xfrm>
            <a:off x="29399" y="4125802"/>
            <a:ext cx="57683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30" lvl="1" indent="-342900">
              <a:buFont typeface="Wingdings" pitchFamily="2" charset="2"/>
              <a:buChar char="Ø"/>
            </a:pPr>
            <a:r>
              <a:rPr lang="en-GB" sz="2000" dirty="0"/>
              <a:t>Using a surrogate model and large ensemble  also allows us to: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" dirty="0">
              <a:solidFill>
                <a:schemeClr val="tx1"/>
              </a:solidFill>
            </a:endParaRPr>
          </a:p>
          <a:p>
            <a:endParaRPr lang="en-US" sz="200" dirty="0">
              <a:solidFill>
                <a:schemeClr val="tx1"/>
              </a:solidFill>
            </a:endParaRPr>
          </a:p>
          <a:p>
            <a:pPr marL="1505011" lvl="2" indent="-285750">
              <a:buFont typeface="Courier New" panose="02070309020205020404" pitchFamily="49" charset="0"/>
              <a:buChar char="o"/>
            </a:pPr>
            <a:r>
              <a:rPr lang="en-US" sz="1800" dirty="0"/>
              <a:t>R</a:t>
            </a:r>
            <a:r>
              <a:rPr lang="en-US" sz="1800" dirty="0">
                <a:solidFill>
                  <a:schemeClr val="tx1"/>
                </a:solidFill>
              </a:rPr>
              <a:t>educe sensitivity to background sampling </a:t>
            </a:r>
          </a:p>
          <a:p>
            <a:pPr marL="895380" lvl="1" indent="-285750">
              <a:buFont typeface="Courier New" panose="02070309020205020404" pitchFamily="49" charset="0"/>
              <a:buChar char="o"/>
            </a:pPr>
            <a:endParaRPr lang="en-US" sz="200" dirty="0">
              <a:solidFill>
                <a:schemeClr val="tx1"/>
              </a:solidFill>
            </a:endParaRPr>
          </a:p>
          <a:p>
            <a:pPr marL="895380" lvl="1" indent="-285750">
              <a:buFont typeface="Courier New" panose="02070309020205020404" pitchFamily="49" charset="0"/>
              <a:buChar char="o"/>
            </a:pPr>
            <a:endParaRPr lang="en-US" sz="200" dirty="0">
              <a:solidFill>
                <a:schemeClr val="tx1"/>
              </a:solidFill>
            </a:endParaRPr>
          </a:p>
          <a:p>
            <a:pPr marL="1505011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Perform a large number of tests to optimize the DA system and investigate its sensitivities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847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Contents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78FA1-C470-636A-757A-5E709A86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Clr>
                <a:schemeClr val="accent3"/>
              </a:buClr>
              <a:buFont typeface="+mj-lt"/>
              <a:buAutoNum type="romanUcPeriod"/>
            </a:pPr>
            <a:r>
              <a:rPr lang="en-US" sz="3600" b="1" dirty="0">
                <a:solidFill>
                  <a:schemeClr val="accent3"/>
                </a:solidFill>
              </a:rPr>
              <a:t>Reduced-cost DA system</a:t>
            </a:r>
          </a:p>
          <a:p>
            <a:pPr marL="514350" indent="-514350">
              <a:buClr>
                <a:schemeClr val="accent3"/>
              </a:buClr>
              <a:buFont typeface="+mj-lt"/>
              <a:buAutoNum type="romanUcPeriod"/>
            </a:pPr>
            <a:endParaRPr lang="en-US" sz="3200" b="1" dirty="0">
              <a:solidFill>
                <a:schemeClr val="accent3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Assimilation of the real field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7732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3072F6-9236-5967-E289-1052EE3F2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6" t="43635" r="17153" b="41744"/>
          <a:stretch/>
        </p:blipFill>
        <p:spPr>
          <a:xfrm>
            <a:off x="9667163" y="4353731"/>
            <a:ext cx="707831" cy="841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1">
                <a:extLst>
                  <a:ext uri="{FF2B5EF4-FFF2-40B4-BE49-F238E27FC236}">
                    <a16:creationId xmlns:a16="http://schemas.microsoft.com/office/drawing/2014/main" id="{566CC50C-C4D5-F50F-6528-E16A3A1D9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accent1">
                      <a:lumMod val="75000"/>
                    </a:schemeClr>
                  </a:buClr>
                </a:pP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Prior parameters</a:t>
                </a:r>
                <a:endParaRPr lang="en-US" dirty="0"/>
              </a:p>
              <a:p>
                <a:pPr lvl="1">
                  <a:buClr>
                    <a:schemeClr val="tx1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/>
                  <a:t> obtained by biasing the </a:t>
                </a:r>
                <a:r>
                  <a:rPr lang="en-US" dirty="0">
                    <a:solidFill>
                      <a:srgbClr val="2600FF"/>
                    </a:solidFill>
                  </a:rPr>
                  <a:t>reference measurements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26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solidFill>
                              <a:srgbClr val="26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𝛉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26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2600FF"/>
                    </a:solidFill>
                  </a:rPr>
                  <a:t> </a:t>
                </a:r>
                <a:r>
                  <a:rPr lang="en-US" dirty="0"/>
                  <a:t>defined using the nearest meteorological measurement masts (non-assimilated)</a:t>
                </a:r>
              </a:p>
              <a:p>
                <a:pPr marL="914400" lvl="2" indent="0">
                  <a:spcBef>
                    <a:spcPts val="600"/>
                  </a:spcBef>
                  <a:buClr>
                    <a:schemeClr val="tx1"/>
                  </a:buClr>
                  <a:buNone/>
                </a:pPr>
                <a:endParaRPr lang="en-US" sz="1600" dirty="0">
                  <a:ea typeface="Cambria Math" panose="02040503050406030204" pitchFamily="18" charset="0"/>
                </a:endParaRPr>
              </a:p>
              <a:p>
                <a:pPr lvl="1">
                  <a:buClr>
                    <a:schemeClr val="tx1"/>
                  </a:buClr>
                </a:pPr>
                <a:endParaRPr lang="en-US" dirty="0"/>
              </a:p>
              <a:p>
                <a:pPr lvl="1">
                  <a:buClr>
                    <a:schemeClr val="tx1"/>
                  </a:buClr>
                </a:pPr>
                <a:endParaRPr lang="en-US" dirty="0"/>
              </a:p>
              <a:p>
                <a:pPr>
                  <a:buFont typeface="+mj-lt"/>
                  <a:buAutoNum type="arabicPeriod" startAt="3"/>
                </a:pPr>
                <a:endParaRPr lang="en-US" dirty="0"/>
              </a:p>
            </p:txBody>
          </p:sp>
        </mc:Choice>
        <mc:Fallback xmlns="">
          <p:sp>
            <p:nvSpPr>
              <p:cNvPr id="6" name="Espace réservé du contenu 1">
                <a:extLst>
                  <a:ext uri="{FF2B5EF4-FFF2-40B4-BE49-F238E27FC236}">
                    <a16:creationId xmlns:a16="http://schemas.microsoft.com/office/drawing/2014/main" id="{566CC50C-C4D5-F50F-6528-E16A3A1D9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311" y="1263697"/>
                <a:ext cx="11623960" cy="5214972"/>
              </a:xfrm>
              <a:blipFill>
                <a:blip r:embed="rId3"/>
                <a:stretch>
                  <a:fillRect l="-654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C5F286C-3D05-72B6-D4BC-CF0CDD7D74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2" b="50297"/>
          <a:stretch/>
        </p:blipFill>
        <p:spPr>
          <a:xfrm>
            <a:off x="1412669" y="3822790"/>
            <a:ext cx="4215582" cy="2528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E18F30B-FF6A-CB01-2A08-1A198F236945}"/>
                  </a:ext>
                </a:extLst>
              </p:cNvPr>
              <p:cNvSpPr txBox="1"/>
              <p:nvPr/>
            </p:nvSpPr>
            <p:spPr>
              <a:xfrm>
                <a:off x="1052007" y="2617082"/>
                <a:ext cx="9525000" cy="976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fr-FR" sz="1800" i="1" smtClean="0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𝑖𝑛𝑙𝑒𝑡</m:t>
                                </m:r>
                              </m:sub>
                              <m:sup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𝑟𝑒𝑓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rgbClr val="26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=−41°</m:t>
                            </m:r>
                            <m:r>
                              <a:rPr lang="fr-FR" sz="1800" b="0" i="1" smtClean="0">
                                <a:solidFill>
                                  <a:srgbClr val="26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1800" i="1" smtClean="0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  <m:sup>
                                <m:r>
                                  <a:rPr lang="fr-FR" sz="1800" i="1">
                                    <a:solidFill>
                                      <a:srgbClr val="26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𝑟𝑒𝑓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rgbClr val="26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=0.73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fr-FR" sz="1800" baseline="30000" dirty="0">
                                <a:solidFill>
                                  <a:srgbClr val="2600FF"/>
                                </a:solidFill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1800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800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8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𝑖𝑛𝑙𝑒𝑡</m:t>
                                </m:r>
                              </m:sub>
                              <m:sup>
                                <m:r>
                                  <a:rPr lang="fr-FR" sz="18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fr-FR" sz="18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25</m:t>
                            </m:r>
                            <m:r>
                              <a:rPr lang="fr-FR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°. </m:t>
                            </m:r>
                            <m:r>
                              <m:rPr>
                                <m:nor/>
                              </m:rPr>
                              <a:rPr lang="fr-FR" sz="18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  <m:sup>
                                <m:r>
                                  <a:rPr lang="fr-FR" sz="18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fr-FR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</m:t>
                            </m:r>
                            <m:r>
                              <m:rPr>
                                <m:nor/>
                              </m:rPr>
                              <a:rPr lang="fr-FR" sz="18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57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fr-FR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fr-FR" sz="1800" baseline="300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1800" dirty="0">
                    <a:ea typeface="Cambria Math" panose="02040503050406030204" pitchFamily="18" charset="0"/>
                  </a:rPr>
                  <a:t> </a:t>
                </a:r>
                <a:endParaRPr lang="fr-FR" sz="18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E18F30B-FF6A-CB01-2A08-1A198F236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07" y="2617082"/>
                <a:ext cx="9525000" cy="976614"/>
              </a:xfrm>
              <a:prstGeom prst="rect">
                <a:avLst/>
              </a:prstGeom>
              <a:blipFill>
                <a:blip r:embed="rId5"/>
                <a:stretch>
                  <a:fillRect t="-200000" b="-2860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FDF305C3-2F5C-7E2C-70CE-84B7CE90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4" r="26402"/>
          <a:stretch/>
        </p:blipFill>
        <p:spPr>
          <a:xfrm>
            <a:off x="5725501" y="3711445"/>
            <a:ext cx="4215582" cy="2611487"/>
          </a:xfrm>
          <a:prstGeom prst="rect">
            <a:avLst/>
          </a:prstGeom>
        </p:spPr>
      </p:pic>
      <p:sp>
        <p:nvSpPr>
          <p:cNvPr id="11" name="Flèche droite à entaille 10">
            <a:extLst>
              <a:ext uri="{FF2B5EF4-FFF2-40B4-BE49-F238E27FC236}">
                <a16:creationId xmlns:a16="http://schemas.microsoft.com/office/drawing/2014/main" id="{F050ECC7-5B02-A8DC-1A4B-1C144651D3A0}"/>
              </a:ext>
            </a:extLst>
          </p:cNvPr>
          <p:cNvSpPr/>
          <p:nvPr/>
        </p:nvSpPr>
        <p:spPr>
          <a:xfrm>
            <a:off x="3604980" y="4669785"/>
            <a:ext cx="248446" cy="206202"/>
          </a:xfrm>
          <a:prstGeom prst="notchedRightArrow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à entaille 11">
            <a:extLst>
              <a:ext uri="{FF2B5EF4-FFF2-40B4-BE49-F238E27FC236}">
                <a16:creationId xmlns:a16="http://schemas.microsoft.com/office/drawing/2014/main" id="{C083FDBE-2D88-D60B-D9E7-1A25CD947A83}"/>
              </a:ext>
            </a:extLst>
          </p:cNvPr>
          <p:cNvSpPr/>
          <p:nvPr/>
        </p:nvSpPr>
        <p:spPr>
          <a:xfrm flipH="1">
            <a:off x="7908648" y="4538799"/>
            <a:ext cx="361134" cy="206202"/>
          </a:xfrm>
          <a:prstGeom prst="notchedRightArrow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EDC899-04D4-5EBC-E34A-1C272B25C218}"/>
              </a:ext>
            </a:extLst>
          </p:cNvPr>
          <p:cNvSpPr txBox="1"/>
          <p:nvPr/>
        </p:nvSpPr>
        <p:spPr>
          <a:xfrm>
            <a:off x="10374994" y="4506655"/>
            <a:ext cx="1586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Reference</a:t>
            </a:r>
            <a:endParaRPr lang="fr-FR" sz="18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19AD96-233F-45D0-8EE6-62D7E87D4CB2}"/>
              </a:ext>
            </a:extLst>
          </p:cNvPr>
          <p:cNvSpPr txBox="1"/>
          <p:nvPr/>
        </p:nvSpPr>
        <p:spPr>
          <a:xfrm>
            <a:off x="10366750" y="4826031"/>
            <a:ext cx="1586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Background</a:t>
            </a:r>
            <a:endParaRPr lang="fr-FR" sz="180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B41EB3E-8CAF-70A3-4942-277F67B7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II – Assimilation of the real field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7257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Context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051B23-799E-9963-52DA-6ECC51845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" t="2316" r="1583" b="3603"/>
          <a:stretch/>
        </p:blipFill>
        <p:spPr>
          <a:xfrm>
            <a:off x="8689975" y="1269534"/>
            <a:ext cx="3340100" cy="2038762"/>
          </a:xfrm>
          <a:prstGeom prst="rect">
            <a:avLst/>
          </a:prstGeom>
          <a:ln w="12700">
            <a:solidFill>
              <a:srgbClr val="004F7E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1F5943-84B8-D089-AB98-AF5801388C4D}"/>
              </a:ext>
            </a:extLst>
          </p:cNvPr>
          <p:cNvSpPr txBox="1"/>
          <p:nvPr/>
        </p:nvSpPr>
        <p:spPr>
          <a:xfrm>
            <a:off x="8435975" y="3306609"/>
            <a:ext cx="3875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Lubrizol factory fire in Rouen in September 2019 </a:t>
            </a:r>
          </a:p>
          <a:p>
            <a:pPr algn="ctr">
              <a:defRPr/>
            </a:pPr>
            <a:r>
              <a:rPr lang="en-US" sz="1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LP/JEAN PIERRE MAUGER</a:t>
            </a:r>
            <a:endParaRPr lang="en-US" sz="1000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FC45822-6CC2-D83F-7439-F2CD9AEB4909}"/>
              </a:ext>
            </a:extLst>
          </p:cNvPr>
          <p:cNvSpPr txBox="1"/>
          <p:nvPr/>
        </p:nvSpPr>
        <p:spPr>
          <a:xfrm>
            <a:off x="320038" y="1207008"/>
            <a:ext cx="820307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Pollutant dispersion is involved in many applications related to safety/public health (industrial accident, traffic air pollution, wildfire smoke)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Focus on microscale dispersion in urban environments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Large-eddy simulation (LES) modeling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52530" lvl="1" indent="-342900">
              <a:buSzPct val="75000"/>
              <a:buFont typeface="Police système Courant"/>
              <a:buChar char="⊕"/>
            </a:pPr>
            <a:r>
              <a:rPr lang="en-US" sz="2000" dirty="0"/>
              <a:t>Resolves the largest turbulence scales</a:t>
            </a:r>
          </a:p>
          <a:p>
            <a:pPr marL="952530" lvl="1" indent="-342900">
              <a:buSzPct val="75000"/>
              <a:buFont typeface="Police système Courant"/>
              <a:buChar char="⊕"/>
            </a:pPr>
            <a:endParaRPr lang="en-US" sz="400" dirty="0"/>
          </a:p>
          <a:p>
            <a:pPr marL="952530" lvl="1" indent="-342900">
              <a:buSzPct val="75000"/>
              <a:buFont typeface="Police système Courant"/>
              <a:buChar char="⊕"/>
            </a:pPr>
            <a:r>
              <a:rPr lang="en-US" sz="2000" dirty="0"/>
              <a:t>Explicitly accounts for the effect of urban buildings on the atmospheric flow and dispersion</a:t>
            </a:r>
          </a:p>
          <a:p>
            <a:pPr marL="952530" lvl="1" indent="-342900">
              <a:buSzPct val="75000"/>
              <a:buFont typeface="Police système Courant"/>
              <a:buChar char="⊕"/>
            </a:pPr>
            <a:endParaRPr lang="en-US" sz="400" dirty="0"/>
          </a:p>
          <a:p>
            <a:pPr marL="952530" lvl="1" indent="-342900">
              <a:buSzPct val="75000"/>
              <a:buFont typeface="Police système Courant"/>
              <a:buChar char="⊕"/>
            </a:pPr>
            <a:r>
              <a:rPr lang="en-US" sz="2000" dirty="0"/>
              <a:t>Provides a </a:t>
            </a:r>
            <a:r>
              <a:rPr lang="en-US" sz="2000" dirty="0" err="1"/>
              <a:t>spatio</a:t>
            </a:r>
            <a:r>
              <a:rPr lang="en-US" sz="2000" dirty="0"/>
              <a:t>-temporal description of the phenomenon</a:t>
            </a:r>
          </a:p>
          <a:p>
            <a:pPr marL="952530" lvl="1" indent="-342900">
              <a:buSzPct val="75000"/>
              <a:buFont typeface="Police système Courant"/>
              <a:buChar char="⊕"/>
            </a:pPr>
            <a:endParaRPr lang="en-US" sz="800" dirty="0"/>
          </a:p>
          <a:p>
            <a:pPr marL="952530" lvl="1" indent="-342900">
              <a:buSzPct val="75000"/>
              <a:buFont typeface="Police système Courant"/>
              <a:buChar char="⊕"/>
            </a:pPr>
            <a:endParaRPr lang="en-US" sz="1800" dirty="0"/>
          </a:p>
          <a:p>
            <a:pPr marL="952530" lvl="1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952530" lvl="1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952530" lvl="1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Font typeface="Wingdings" pitchFamily="2" charset="2"/>
              <a:buChar char="v"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GB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A0B0E1E-FBF4-EFB5-B500-1FABFFE9FE6B}"/>
              </a:ext>
            </a:extLst>
          </p:cNvPr>
          <p:cNvSpPr txBox="1">
            <a:spLocks/>
          </p:cNvSpPr>
          <p:nvPr/>
        </p:nvSpPr>
        <p:spPr>
          <a:xfrm>
            <a:off x="2995551" y="5319967"/>
            <a:ext cx="6202485" cy="1095816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en-US" sz="2000" dirty="0"/>
              <a:t>Implement a reduced-cost DA system to reduce uncertainty in LES modeling of urban pollutant dispersion</a:t>
            </a:r>
            <a:endParaRPr lang="fr-FR" sz="2000" dirty="0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85078D0-42FF-B3D1-E606-30555B4665B6}"/>
              </a:ext>
            </a:extLst>
          </p:cNvPr>
          <p:cNvSpPr/>
          <p:nvPr/>
        </p:nvSpPr>
        <p:spPr>
          <a:xfrm>
            <a:off x="3280328" y="5005142"/>
            <a:ext cx="2611896" cy="4321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General objective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E24D0C-CA2A-1812-40C2-758FC8D95838}"/>
              </a:ext>
            </a:extLst>
          </p:cNvPr>
          <p:cNvSpPr txBox="1"/>
          <p:nvPr/>
        </p:nvSpPr>
        <p:spPr>
          <a:xfrm>
            <a:off x="320038" y="4365299"/>
            <a:ext cx="12513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30" lvl="1" indent="-342900">
              <a:buSzPct val="75000"/>
              <a:buFont typeface="Police système Courant"/>
              <a:buChar char="⊖"/>
            </a:pPr>
            <a:r>
              <a:rPr lang="en-US" sz="2000" dirty="0"/>
              <a:t>LES still has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large uncertainty </a:t>
            </a:r>
            <a:r>
              <a:rPr lang="en-US" sz="2000" dirty="0"/>
              <a:t>despite its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substantial computational cost</a:t>
            </a:r>
            <a:r>
              <a:rPr lang="en-US" sz="2000" dirty="0"/>
              <a:t> (</a:t>
            </a:r>
            <a:r>
              <a:rPr lang="en-US" sz="2000" dirty="0" err="1"/>
              <a:t>Dauxois</a:t>
            </a:r>
            <a:r>
              <a:rPr lang="en-US" sz="2000" dirty="0"/>
              <a:t> et al. 2021)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14087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II – Assimilation of the real field measurements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566CC50C-C4D5-F50F-6528-E16A3A1D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Control vector estimation</a:t>
            </a:r>
            <a:endParaRPr lang="en-GB" dirty="0"/>
          </a:p>
          <a:p>
            <a:pPr lvl="1">
              <a:buClr>
                <a:schemeClr val="tx1"/>
              </a:buClr>
            </a:pPr>
            <a:endParaRPr lang="en-GB" dirty="0"/>
          </a:p>
          <a:p>
            <a:pPr lvl="1">
              <a:buClr>
                <a:schemeClr val="tx1"/>
              </a:buClr>
            </a:pPr>
            <a:endParaRPr lang="en-GB" dirty="0"/>
          </a:p>
          <a:p>
            <a:pPr>
              <a:buFont typeface="+mj-lt"/>
              <a:buAutoNum type="arabicPeriod" startAt="3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F9A0A040-0ED1-C343-5A32-B3BC8EDD4E8E}"/>
                  </a:ext>
                </a:extLst>
              </p:cNvPr>
              <p:cNvSpPr/>
              <p:nvPr/>
            </p:nvSpPr>
            <p:spPr>
              <a:xfrm>
                <a:off x="7992534" y="2551598"/>
                <a:ext cx="3960744" cy="2639170"/>
              </a:xfrm>
              <a:prstGeom prst="roundRect">
                <a:avLst>
                  <a:gd name="adj" fmla="val 3534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</a:rPr>
                  <a:t>The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EnKF</a:t>
                </a:r>
                <a:r>
                  <a:rPr lang="en-US" sz="1800" dirty="0">
                    <a:solidFill>
                      <a:schemeClr val="tx1"/>
                    </a:solidFill>
                  </a:rPr>
                  <a:t> estimates very well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𝑖𝑛𝑙𝑒𝑡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</a:rPr>
                  <a:t>The analysis does not improve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estimation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</a:rPr>
                  <a:t>The analysis error covariance is coherent: </a:t>
                </a:r>
              </a:p>
              <a:p>
                <a:pPr marL="895380" lvl="1" indent="-28575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tx1"/>
                    </a:solidFill>
                  </a:rPr>
                  <a:t>Uncertainty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𝑖𝑛𝑙𝑒𝑡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is reduced</a:t>
                </a:r>
              </a:p>
              <a:p>
                <a:pPr marL="895380" lvl="1" indent="-28575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tx1"/>
                    </a:solidFill>
                  </a:rPr>
                  <a:t>Uncertainty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is unchanged</a:t>
                </a:r>
              </a:p>
            </p:txBody>
          </p:sp>
        </mc:Choice>
        <mc:Fallback xmlns="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F9A0A040-0ED1-C343-5A32-B3BC8EDD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534" y="2551598"/>
                <a:ext cx="3960744" cy="2639170"/>
              </a:xfrm>
              <a:prstGeom prst="roundRect">
                <a:avLst>
                  <a:gd name="adj" fmla="val 3534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9E65F0EB-77EF-9508-33F8-9C0CB1B68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6" y="1848740"/>
            <a:ext cx="7411773" cy="462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08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II – Assimilation of the real field measurements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566CC50C-C4D5-F50F-6528-E16A3A1D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Sensitivity of the mean concentration to the control vector</a:t>
            </a:r>
            <a:endParaRPr lang="en-US" dirty="0"/>
          </a:p>
          <a:p>
            <a:pPr lvl="1"/>
            <a:r>
              <a:rPr lang="en-US" b="1" dirty="0"/>
              <a:t>Sensitivity analysis using </a:t>
            </a:r>
            <a:r>
              <a:rPr lang="en-US" b="1" dirty="0" err="1"/>
              <a:t>Sobol</a:t>
            </a:r>
            <a:r>
              <a:rPr lang="en-US" b="1" dirty="0"/>
              <a:t>’ indices</a:t>
            </a:r>
            <a:endParaRPr lang="en-GB" dirty="0"/>
          </a:p>
          <a:p>
            <a:pPr lvl="1">
              <a:buClr>
                <a:schemeClr val="tx1"/>
              </a:buClr>
            </a:pPr>
            <a:endParaRPr lang="en-GB" dirty="0"/>
          </a:p>
          <a:p>
            <a:pPr>
              <a:buFont typeface="+mj-lt"/>
              <a:buAutoNum type="arabicPeriod" startAt="3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F9A0A040-0ED1-C343-5A32-B3BC8EDD4E8E}"/>
                  </a:ext>
                </a:extLst>
              </p:cNvPr>
              <p:cNvSpPr/>
              <p:nvPr/>
            </p:nvSpPr>
            <p:spPr>
              <a:xfrm>
                <a:off x="7431116" y="2665709"/>
                <a:ext cx="4230306" cy="2748558"/>
              </a:xfrm>
              <a:prstGeom prst="roundRect">
                <a:avLst>
                  <a:gd name="adj" fmla="val 3534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</a:rPr>
                  <a:t>The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EnKF</a:t>
                </a:r>
                <a:r>
                  <a:rPr lang="en-US" sz="1800" dirty="0">
                    <a:solidFill>
                      <a:schemeClr val="tx1"/>
                    </a:solidFill>
                  </a:rPr>
                  <a:t> fails to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because the observation space is less sensitive to this parameter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</a:rPr>
                  <a:t>The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is mostly conditioned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𝑖𝑛𝑙𝑒𝑡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Perspective: </a:t>
                </a:r>
                <a:r>
                  <a:rPr lang="en-US" sz="1800" dirty="0">
                    <a:solidFill>
                      <a:schemeClr val="tx1"/>
                    </a:solidFill>
                  </a:rPr>
                  <a:t>using a an iterative estimation procedure?</a:t>
                </a:r>
              </a:p>
            </p:txBody>
          </p:sp>
        </mc:Choice>
        <mc:Fallback xmlns="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F9A0A040-0ED1-C343-5A32-B3BC8EDD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116" y="2665709"/>
                <a:ext cx="4230306" cy="2748558"/>
              </a:xfrm>
              <a:prstGeom prst="roundRect">
                <a:avLst>
                  <a:gd name="adj" fmla="val 3534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D9BAD99A-E472-BBAC-46C6-3C54E46F3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2" y="2126148"/>
            <a:ext cx="5899102" cy="473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7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II – Assimilation of the real field measurements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566CC50C-C4D5-F50F-6528-E16A3A1D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Propagation to state estimation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– Validation  against measurements</a:t>
            </a:r>
            <a:endParaRPr lang="en-GB" dirty="0"/>
          </a:p>
          <a:p>
            <a:pPr lvl="1">
              <a:buClr>
                <a:schemeClr val="tx1"/>
              </a:buClr>
            </a:pPr>
            <a:endParaRPr lang="en-GB" dirty="0"/>
          </a:p>
          <a:p>
            <a:pPr lvl="1">
              <a:buClr>
                <a:schemeClr val="tx1"/>
              </a:buClr>
            </a:pPr>
            <a:endParaRPr lang="en-GB" dirty="0"/>
          </a:p>
          <a:p>
            <a:pPr>
              <a:buFont typeface="+mj-lt"/>
              <a:buAutoNum type="arabicPeriod" startAt="3"/>
            </a:pPr>
            <a:endParaRPr lang="en-GB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7DDB61-570D-7ED3-FC41-F7D1DA76E602}"/>
              </a:ext>
            </a:extLst>
          </p:cNvPr>
          <p:cNvSpPr/>
          <p:nvPr/>
        </p:nvSpPr>
        <p:spPr>
          <a:xfrm>
            <a:off x="2269153" y="5525355"/>
            <a:ext cx="7655277" cy="953314"/>
          </a:xfrm>
          <a:prstGeom prst="roundRect">
            <a:avLst>
              <a:gd name="adj" fmla="val 12694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Correction of boundary condition parameters significantly improves concentration estimation, even at unobserved locations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3304DBE-256F-519A-7504-06C35CCAB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16" b="16044"/>
          <a:stretch/>
        </p:blipFill>
        <p:spPr>
          <a:xfrm>
            <a:off x="2165086" y="1792630"/>
            <a:ext cx="3533423" cy="35814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E427B94-4615-4C28-A394-AB358BD1A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4" t="85652" r="37613" b="1834"/>
          <a:stretch/>
        </p:blipFill>
        <p:spPr>
          <a:xfrm>
            <a:off x="9487462" y="3171174"/>
            <a:ext cx="2504831" cy="5880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E75086-6C16-BDC2-A269-CBDB84971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5" r="32607" b="16615"/>
          <a:stretch/>
        </p:blipFill>
        <p:spPr>
          <a:xfrm>
            <a:off x="6048576" y="1777503"/>
            <a:ext cx="3320298" cy="361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77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II – Assimilation of the real field measurements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566CC50C-C4D5-F50F-6528-E16A3A1D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⚠️   Sensitivity to the concentration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anamorphosis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threshold: </a:t>
            </a:r>
            <a:endParaRPr lang="en-US" dirty="0"/>
          </a:p>
          <a:p>
            <a:pPr lvl="1">
              <a:buClr>
                <a:schemeClr val="tx1"/>
              </a:buClr>
            </a:pPr>
            <a:endParaRPr lang="en-US" dirty="0"/>
          </a:p>
          <a:p>
            <a:pPr lvl="1">
              <a:buClr>
                <a:schemeClr val="tx1"/>
              </a:buClr>
            </a:pPr>
            <a:endParaRPr lang="en-US" dirty="0"/>
          </a:p>
          <a:p>
            <a:pPr>
              <a:buFont typeface="+mj-lt"/>
              <a:buAutoNum type="arabicPeriod" startAt="3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427DDB61-570D-7ED3-FC41-F7D1DA76E602}"/>
                  </a:ext>
                </a:extLst>
              </p:cNvPr>
              <p:cNvSpPr/>
              <p:nvPr/>
            </p:nvSpPr>
            <p:spPr>
              <a:xfrm>
                <a:off x="2211211" y="5191708"/>
                <a:ext cx="8400344" cy="1309097"/>
              </a:xfrm>
              <a:prstGeom prst="roundRect">
                <a:avLst>
                  <a:gd name="adj" fmla="val 12694"/>
                </a:avLst>
              </a:prstGeom>
              <a:solidFill>
                <a:srgbClr val="E3E5E4"/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</a:rPr>
                  <a:t>The 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significantly affects the analysis: because the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, the greater the weight of low concentration deviations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Open question: </a:t>
                </a:r>
                <a:r>
                  <a:rPr lang="en-US" sz="1800" dirty="0">
                    <a:solidFill>
                      <a:schemeClr val="tx1"/>
                    </a:solidFill>
                  </a:rPr>
                  <a:t>how to a priori 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427DDB61-570D-7ED3-FC41-F7D1DA76E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211" y="5191708"/>
                <a:ext cx="8400344" cy="1309097"/>
              </a:xfrm>
              <a:prstGeom prst="roundRect">
                <a:avLst>
                  <a:gd name="adj" fmla="val 12694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B5EF9082-C5C4-D2D4-70B8-F46CD4395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261"/>
          <a:stretch/>
        </p:blipFill>
        <p:spPr>
          <a:xfrm>
            <a:off x="7344371" y="2239095"/>
            <a:ext cx="2781762" cy="23798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65A349-DC4E-DBDE-64F8-45E164C70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68" t="67186" r="20572" b="-1"/>
          <a:stretch/>
        </p:blipFill>
        <p:spPr>
          <a:xfrm>
            <a:off x="10169960" y="2640336"/>
            <a:ext cx="1918432" cy="15773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DC3CE8-8DDF-30D1-C18B-7A017F973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3" r="32744" b="16579"/>
          <a:stretch/>
        </p:blipFill>
        <p:spPr>
          <a:xfrm>
            <a:off x="735365" y="1952256"/>
            <a:ext cx="2776140" cy="29534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2F849F-4D6A-DC48-D232-609E11629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" r="97286" b="16579"/>
          <a:stretch/>
        </p:blipFill>
        <p:spPr>
          <a:xfrm>
            <a:off x="464432" y="1952256"/>
            <a:ext cx="270933" cy="295348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50957A-966C-C982-E3AD-0ED7D72F68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0" b="16579"/>
          <a:stretch/>
        </p:blipFill>
        <p:spPr>
          <a:xfrm>
            <a:off x="4037057" y="1952256"/>
            <a:ext cx="2781762" cy="29534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A4E574-6700-C054-786F-111E8CF9A0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4" t="85652" r="37613" b="1834"/>
          <a:stretch/>
        </p:blipFill>
        <p:spPr>
          <a:xfrm>
            <a:off x="34498" y="4974793"/>
            <a:ext cx="1847993" cy="433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C2DBEFB-90DF-38E1-252C-4D2C953E26F0}"/>
                  </a:ext>
                </a:extLst>
              </p:cNvPr>
              <p:cNvSpPr txBox="1"/>
              <p:nvPr/>
            </p:nvSpPr>
            <p:spPr>
              <a:xfrm>
                <a:off x="8174974" y="1260195"/>
                <a:ext cx="2560759" cy="4616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C2DBEFB-90DF-38E1-252C-4D2C953E2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974" y="1260195"/>
                <a:ext cx="2560759" cy="461665"/>
              </a:xfrm>
              <a:prstGeom prst="rect">
                <a:avLst/>
              </a:prstGeom>
              <a:blipFill>
                <a:blip r:embed="rId6"/>
                <a:stretch>
                  <a:fillRect t="-5128" b="-25641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9489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II – Assimilation of the real field measurements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566CC50C-C4D5-F50F-6528-E16A3A1D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Propagation to state estimation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– Vertical profiles estimation</a:t>
            </a:r>
            <a:endParaRPr lang="en-GB" dirty="0"/>
          </a:p>
          <a:p>
            <a:pPr>
              <a:buFont typeface="+mj-lt"/>
              <a:buAutoNum type="arabicPeriod" startAt="3"/>
            </a:pPr>
            <a:endParaRPr lang="en-GB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C77A5150-2578-C247-89F7-EDBF13AE1A18}"/>
              </a:ext>
            </a:extLst>
          </p:cNvPr>
          <p:cNvSpPr txBox="1">
            <a:spLocks/>
          </p:cNvSpPr>
          <p:nvPr/>
        </p:nvSpPr>
        <p:spPr>
          <a:xfrm>
            <a:off x="2319813" y="5594303"/>
            <a:ext cx="7553959" cy="1070931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800" dirty="0"/>
              <a:t>The analysis may locally degrade concentration estimation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800" dirty="0"/>
              <a:t>Parameter estimation cannot compensate for internal LES model biases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0728BF-EC32-2F3A-416D-3751CCF4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81" y="1751434"/>
            <a:ext cx="9787221" cy="36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63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5C7942-DD61-FE5D-AEBA-31C136F3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Conclusion and perspectives</a:t>
            </a: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9A15748C-EB01-FC4A-007E-D43270ADE24C}"/>
              </a:ext>
            </a:extLst>
          </p:cNvPr>
          <p:cNvSpPr txBox="1">
            <a:spLocks/>
          </p:cNvSpPr>
          <p:nvPr/>
        </p:nvSpPr>
        <p:spPr>
          <a:xfrm>
            <a:off x="329317" y="1483051"/>
            <a:ext cx="11534954" cy="2355172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/>
              <a:t>Application of a reduced-cost </a:t>
            </a:r>
            <a:r>
              <a:rPr lang="en-US" sz="2000" dirty="0" err="1"/>
              <a:t>EnKF</a:t>
            </a:r>
            <a:r>
              <a:rPr lang="en-US" sz="2000" dirty="0"/>
              <a:t> for reducing uncertainty in microscale pollutant dispersion modeling</a:t>
            </a:r>
            <a:endParaRPr lang="en-US" sz="1800" dirty="0"/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We provided realistic error models that account for internal variability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The use of a surrogate model allows us to provide large-ensemble analysis in a very short time (&lt; 1min) 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The DA system successfully corrects wind direction from real concentration measurements 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It has difficulties for inferring friction velocity and cannot correct for internal LES model bias</a:t>
            </a:r>
            <a:endParaRPr lang="en-US" sz="2000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6B5B456-C238-2355-EFAC-7F5F12FBA1D4}"/>
              </a:ext>
            </a:extLst>
          </p:cNvPr>
          <p:cNvSpPr/>
          <p:nvPr/>
        </p:nvSpPr>
        <p:spPr>
          <a:xfrm>
            <a:off x="817990" y="1194515"/>
            <a:ext cx="2113572" cy="4321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0E7B4DAC-165C-CED5-25D3-D91EF1F33634}"/>
              </a:ext>
            </a:extLst>
          </p:cNvPr>
          <p:cNvSpPr txBox="1">
            <a:spLocks/>
          </p:cNvSpPr>
          <p:nvPr/>
        </p:nvSpPr>
        <p:spPr>
          <a:xfrm>
            <a:off x="329317" y="4433161"/>
            <a:ext cx="11534954" cy="1823155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/>
              <a:t>Analyze the influence of using realistic error models</a:t>
            </a: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endParaRPr lang="en-US" sz="100" dirty="0"/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/>
              <a:t>Move to joint state-parameter estimation to correct for internal LES model biases</a:t>
            </a: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endParaRPr lang="en-US" sz="100" dirty="0"/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sz="2000" dirty="0"/>
              <a:t>Investigate the sensitivity to observation location to develop optimal sensor network design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BC3FD5-5274-791B-F3D0-349E649CE9A3}"/>
              </a:ext>
            </a:extLst>
          </p:cNvPr>
          <p:cNvSpPr/>
          <p:nvPr/>
        </p:nvSpPr>
        <p:spPr>
          <a:xfrm>
            <a:off x="906996" y="4126759"/>
            <a:ext cx="2113572" cy="4321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1786479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5C7942-DD61-FE5D-AEBA-31C136F3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References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988370-D0C3-D073-EFDB-B4264915650A}"/>
              </a:ext>
            </a:extLst>
          </p:cNvPr>
          <p:cNvSpPr txBox="1"/>
          <p:nvPr/>
        </p:nvSpPr>
        <p:spPr>
          <a:xfrm>
            <a:off x="0" y="1084459"/>
            <a:ext cx="12193588" cy="5594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Dauxois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et al. (2021).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Confronting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Grand Challenges in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Environmental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Fluid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Mechanics</a:t>
            </a:r>
            <a:endParaRPr lang="fr-FR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Lumet (2024).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Assessing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reducing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uncertainty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in large-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eddy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simulation for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microscale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atmospheric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dispersion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Lumet et al. (2024).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Assessing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the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Internal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Variability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of Large-Eddy Simulations for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Microscale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Pollutant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Dispersion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Prediction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in an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Idealized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Urban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Environment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Boundary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-Layer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Meteorology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Marrel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et al. (2015).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Development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of a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surrogate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model and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sensitivity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analysis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for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spatio-temporal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numerical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simulators</a:t>
            </a:r>
            <a:endParaRPr lang="fr-FR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Mons et al. (2017). Data assimilation-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based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reconstruction of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urban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pollutant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release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characteristics</a:t>
            </a:r>
            <a:endParaRPr lang="fr-FR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Schatzmann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Leitl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. (2011). Issues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with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validation of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urban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flow and dispersion CFD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models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Sousa et al. (2018).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Improving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urban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flow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predictions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through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data assimilation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Sousa et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Gorlé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. (2019).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Computational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urban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flow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predictions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with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Bayesian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inference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Validation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with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field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data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Defforge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et al. (2019).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Improving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CFD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atmospheric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simulations at local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scale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for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wind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resource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assessment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using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the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iterative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ensemble Kalman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smoother</a:t>
            </a:r>
            <a:endParaRPr lang="fr-FR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Defforge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et al. (2021).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Improving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Numerical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Dispersion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Modelling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Built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Environments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with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Data Assimilation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Using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the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Iterative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Ensemble Kalman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Smoother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Yee and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Biltoft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(2004). Concentration Fluctuation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Measurements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in a Plume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Dispersing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Through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a Regular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Array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of Obstacles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fr-FR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0189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B866C7E-DADE-A0C5-4D22-50A70371B147}"/>
              </a:ext>
            </a:extLst>
          </p:cNvPr>
          <p:cNvSpPr txBox="1"/>
          <p:nvPr/>
        </p:nvSpPr>
        <p:spPr>
          <a:xfrm>
            <a:off x="2981061" y="2644170"/>
            <a:ext cx="6231466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837652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5C7942-DD61-FE5D-AEBA-31C136F3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8A929B-B989-A19F-FA6A-8588E09C020F}"/>
              </a:ext>
            </a:extLst>
          </p:cNvPr>
          <p:cNvSpPr txBox="1"/>
          <p:nvPr/>
        </p:nvSpPr>
        <p:spPr>
          <a:xfrm>
            <a:off x="320040" y="1207008"/>
            <a:ext cx="1171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Model set-up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D554A0-990B-0B62-F2BC-DA70FEA3A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7" r="18589" b="-40"/>
          <a:stretch/>
        </p:blipFill>
        <p:spPr>
          <a:xfrm>
            <a:off x="6389822" y="1667220"/>
            <a:ext cx="5482137" cy="34379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41C98D-299E-BAC6-D436-E89593C34A85}"/>
              </a:ext>
            </a:extLst>
          </p:cNvPr>
          <p:cNvSpPr txBox="1"/>
          <p:nvPr/>
        </p:nvSpPr>
        <p:spPr>
          <a:xfrm rot="-1380000">
            <a:off x="6344470" y="2444956"/>
            <a:ext cx="3369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E9D7"/>
                </a:solidFill>
              </a:rPr>
              <a:t>Inflow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F8C797-829E-8AF3-E485-0095D83296F6}"/>
              </a:ext>
            </a:extLst>
          </p:cNvPr>
          <p:cNvSpPr txBox="1"/>
          <p:nvPr/>
        </p:nvSpPr>
        <p:spPr>
          <a:xfrm rot="-2520000">
            <a:off x="9697632" y="3920080"/>
            <a:ext cx="168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E9D7"/>
                </a:solidFill>
              </a:rPr>
              <a:t>Outflow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153E03-4C25-E494-AD6E-98116BDC0088}"/>
              </a:ext>
            </a:extLst>
          </p:cNvPr>
          <p:cNvSpPr txBox="1"/>
          <p:nvPr/>
        </p:nvSpPr>
        <p:spPr>
          <a:xfrm rot="1200000">
            <a:off x="9434195" y="2391489"/>
            <a:ext cx="168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E9D7"/>
                </a:solidFill>
              </a:rPr>
              <a:t>Symmetry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CFA225-C2F2-69FD-EE83-54C1E86CCA29}"/>
              </a:ext>
            </a:extLst>
          </p:cNvPr>
          <p:cNvSpPr txBox="1"/>
          <p:nvPr/>
        </p:nvSpPr>
        <p:spPr>
          <a:xfrm>
            <a:off x="9572447" y="3052080"/>
            <a:ext cx="168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E9D7"/>
                </a:solidFill>
              </a:rPr>
              <a:t>Wall laws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B7826A0-4D76-BFB7-B534-3FF790E867DC}"/>
              </a:ext>
            </a:extLst>
          </p:cNvPr>
          <p:cNvCxnSpPr>
            <a:cxnSpLocks/>
          </p:cNvCxnSpPr>
          <p:nvPr/>
        </p:nvCxnSpPr>
        <p:spPr>
          <a:xfrm flipH="1" flipV="1">
            <a:off x="8813260" y="3636218"/>
            <a:ext cx="528332" cy="905219"/>
          </a:xfrm>
          <a:prstGeom prst="line">
            <a:avLst/>
          </a:prstGeom>
          <a:ln w="12700">
            <a:solidFill>
              <a:srgbClr val="CE00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346B1FAA-D208-DEAA-254C-05874B43B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922" y="1336356"/>
            <a:ext cx="1457432" cy="6412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EA8E63-BC15-9E41-7D57-609B6CAEC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71" t="13678" b="28245"/>
          <a:stretch/>
        </p:blipFill>
        <p:spPr>
          <a:xfrm>
            <a:off x="8450793" y="4442573"/>
            <a:ext cx="3421166" cy="1783776"/>
          </a:xfrm>
          <a:prstGeom prst="rect">
            <a:avLst/>
          </a:prstGeom>
          <a:ln w="12700">
            <a:solidFill>
              <a:srgbClr val="CE00B6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ACE81B3-5715-41E2-B192-4244D87B16B1}"/>
              </a:ext>
            </a:extLst>
          </p:cNvPr>
          <p:cNvSpPr txBox="1"/>
          <p:nvPr/>
        </p:nvSpPr>
        <p:spPr>
          <a:xfrm rot="2220000">
            <a:off x="6621733" y="4249140"/>
            <a:ext cx="168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E9D7"/>
                </a:solidFill>
              </a:rPr>
              <a:t>Symmetry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8FF4F0D-C6E9-EBB9-67FE-5AEC32BF3C93}"/>
              </a:ext>
            </a:extLst>
          </p:cNvPr>
          <p:cNvCxnSpPr>
            <a:cxnSpLocks/>
          </p:cNvCxnSpPr>
          <p:nvPr/>
        </p:nvCxnSpPr>
        <p:spPr>
          <a:xfrm flipV="1">
            <a:off x="9105229" y="1958876"/>
            <a:ext cx="0" cy="28480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3FF0391-30C6-A1EC-7EBF-D0B2B466957F}"/>
              </a:ext>
            </a:extLst>
          </p:cNvPr>
          <p:cNvCxnSpPr>
            <a:cxnSpLocks/>
          </p:cNvCxnSpPr>
          <p:nvPr/>
        </p:nvCxnSpPr>
        <p:spPr>
          <a:xfrm>
            <a:off x="9120679" y="1897324"/>
            <a:ext cx="2587964" cy="92551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4583C84-D408-AEED-66E1-58B0F04B5D87}"/>
              </a:ext>
            </a:extLst>
          </p:cNvPr>
          <p:cNvCxnSpPr>
            <a:cxnSpLocks/>
          </p:cNvCxnSpPr>
          <p:nvPr/>
        </p:nvCxnSpPr>
        <p:spPr>
          <a:xfrm>
            <a:off x="8130730" y="2707937"/>
            <a:ext cx="396135" cy="16792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84DF24E-FCAD-378C-2DF2-7FCA04942179}"/>
                  </a:ext>
                </a:extLst>
              </p:cNvPr>
              <p:cNvSpPr txBox="1"/>
              <p:nvPr/>
            </p:nvSpPr>
            <p:spPr>
              <a:xfrm rot="1200000">
                <a:off x="9831106" y="2072444"/>
                <a:ext cx="10783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=420 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84DF24E-FCAD-378C-2DF2-7FCA04942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200000">
                <a:off x="9831106" y="2072444"/>
                <a:ext cx="107830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B0F9B6D-243A-1A4E-F156-445F66EAEB52}"/>
                  </a:ext>
                </a:extLst>
              </p:cNvPr>
              <p:cNvSpPr txBox="1"/>
              <p:nvPr/>
            </p:nvSpPr>
            <p:spPr>
              <a:xfrm>
                <a:off x="8106121" y="1945524"/>
                <a:ext cx="10783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=50 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B0F9B6D-243A-1A4E-F156-445F66EA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6121" y="1945524"/>
                <a:ext cx="1078303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CD81B7F-4838-BC00-5041-9F58E14472D0}"/>
                  </a:ext>
                </a:extLst>
              </p:cNvPr>
              <p:cNvSpPr txBox="1"/>
              <p:nvPr/>
            </p:nvSpPr>
            <p:spPr>
              <a:xfrm>
                <a:off x="8225405" y="2534564"/>
                <a:ext cx="14145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𝑖𝑛𝑙𝑒𝑡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=80 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CD81B7F-4838-BC00-5041-9F58E1447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405" y="2534564"/>
                <a:ext cx="1414541" cy="307777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D65D624-0C99-8339-CEC8-65E31EE5E737}"/>
                  </a:ext>
                </a:extLst>
              </p:cNvPr>
              <p:cNvSpPr txBox="1"/>
              <p:nvPr/>
            </p:nvSpPr>
            <p:spPr>
              <a:xfrm>
                <a:off x="320040" y="1751086"/>
                <a:ext cx="8329665" cy="35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1" dirty="0"/>
                  <a:t>Solver: </a:t>
                </a:r>
                <a:r>
                  <a:rPr lang="en-US" sz="1800" dirty="0"/>
                  <a:t>AVBP - LES for compressible flows and low Mach number</a:t>
                </a:r>
              </a:p>
              <a:p>
                <a:pPr marL="800100" lvl="1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1" dirty="0"/>
                  <a:t>Sub-grid Scale Model:</a:t>
                </a:r>
                <a:r>
                  <a:rPr lang="en-US" sz="1800" dirty="0"/>
                  <a:t> WALE (tailored for boundary-layers)</a:t>
                </a:r>
              </a:p>
              <a:p>
                <a:pPr marL="800100" lvl="1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1" dirty="0"/>
                  <a:t>Numerical scheme: </a:t>
                </a:r>
                <a:r>
                  <a:rPr lang="en-US" sz="1800" dirty="0"/>
                  <a:t>Lax-</a:t>
                </a:r>
                <a:r>
                  <a:rPr lang="en-US" sz="1800" dirty="0" err="1"/>
                  <a:t>Wendroff</a:t>
                </a:r>
                <a:r>
                  <a:rPr lang="en-US" sz="1800" dirty="0"/>
                  <a:t> (2</a:t>
                </a:r>
                <a:r>
                  <a:rPr lang="en-US" sz="1800" baseline="30000" dirty="0"/>
                  <a:t>nd</a:t>
                </a:r>
                <a:r>
                  <a:rPr lang="en-US" sz="1800" dirty="0"/>
                  <a:t> Order – FVM)</a:t>
                </a:r>
              </a:p>
              <a:p>
                <a:pPr marL="800100" lvl="1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1" dirty="0"/>
                  <a:t>Pressure Gradient Scaling: </a:t>
                </a:r>
                <a:r>
                  <a:rPr lang="en-US" sz="1800" dirty="0"/>
                  <a:t>to reduce the CFL constraint</a:t>
                </a:r>
              </a:p>
              <a:p>
                <a:pPr marL="800100" lvl="1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1" dirty="0"/>
                  <a:t>Turbulence injection: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Kraichnan-Celik</a:t>
                </a:r>
                <a:r>
                  <a:rPr lang="en-US" sz="1800" dirty="0"/>
                  <a:t> method</a:t>
                </a:r>
              </a:p>
              <a:p>
                <a:pPr marL="800100" lvl="1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1" dirty="0"/>
                  <a:t>Mesh: </a:t>
                </a:r>
                <a:r>
                  <a:rPr lang="en-US" sz="1800" dirty="0"/>
                  <a:t>unstructured, 90 million </a:t>
                </a:r>
                <a:r>
                  <a:rPr lang="en-US" sz="1800" dirty="0" err="1"/>
                  <a:t>tetraedra</a:t>
                </a:r>
                <a:endParaRPr lang="en-US" sz="1800" dirty="0"/>
              </a:p>
              <a:p>
                <a:pPr marL="1257300" lvl="2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Refinement near the walls: </a:t>
                </a:r>
              </a:p>
              <a:p>
                <a:pPr marL="1562161" lvl="2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i="1" dirty="0"/>
                  <a:t>30 cm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1800" i="1" dirty="0">
                    <a:sym typeface="Wingdings" pitchFamily="2" charset="2"/>
                  </a:rPr>
                  <a:t> At least 8 cells by obstacle edge</a:t>
                </a:r>
                <a:endParaRPr lang="en-US" sz="1800" b="1" dirty="0"/>
              </a:p>
              <a:p>
                <a:pPr marL="800100" lvl="1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b="1" dirty="0"/>
                  <a:t>Computational cost: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itchFamily="2" charset="2"/>
                  <a:buChar char="§"/>
                </a:pPr>
                <a:endParaRPr lang="en-US" sz="1800" b="1" u="sng" dirty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D65D624-0C99-8339-CEC8-65E31EE5E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" y="1751086"/>
                <a:ext cx="8329665" cy="3554819"/>
              </a:xfrm>
              <a:prstGeom prst="rect">
                <a:avLst/>
              </a:prstGeom>
              <a:blipFill>
                <a:blip r:embed="rId9"/>
                <a:stretch>
                  <a:fillRect t="-7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534085-0153-B404-1691-00EB7E004278}"/>
                  </a:ext>
                </a:extLst>
              </p:cNvPr>
              <p:cNvSpPr/>
              <p:nvPr/>
            </p:nvSpPr>
            <p:spPr>
              <a:xfrm>
                <a:off x="3325045" y="4500420"/>
                <a:ext cx="2440945" cy="830377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800" dirty="0">
                    <a:solidFill>
                      <a:schemeClr val="tx1"/>
                    </a:solidFill>
                  </a:rPr>
                  <a:t>{60s spin-up + 200s} </a:t>
                </a:r>
              </a:p>
              <a:p>
                <a14:m>
                  <m:oMath xmlns:m="http://schemas.openxmlformats.org/officeDocument/2006/math">
                    <m:r>
                      <a:rPr lang="en-GB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GB" sz="1800" dirty="0">
                    <a:solidFill>
                      <a:schemeClr val="tx1"/>
                    </a:solidFill>
                  </a:rPr>
                  <a:t> 20 000 </a:t>
                </a:r>
                <a:r>
                  <a:rPr lang="en-GB" sz="1800" dirty="0" err="1">
                    <a:solidFill>
                      <a:schemeClr val="tx1"/>
                    </a:solidFill>
                  </a:rPr>
                  <a:t>hCPU</a:t>
                </a:r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534085-0153-B404-1691-00EB7E004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45" y="4500420"/>
                <a:ext cx="2440945" cy="830377"/>
              </a:xfrm>
              <a:prstGeom prst="rect">
                <a:avLst/>
              </a:prstGeom>
              <a:blipFill>
                <a:blip r:embed="rId10"/>
                <a:stretch>
                  <a:fillRect l="-2062" b="-151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AAE7F286-3F31-7DC9-B2B4-89BFA263DBB0}"/>
              </a:ext>
            </a:extLst>
          </p:cNvPr>
          <p:cNvSpPr/>
          <p:nvPr/>
        </p:nvSpPr>
        <p:spPr>
          <a:xfrm>
            <a:off x="3195596" y="4628481"/>
            <a:ext cx="159480" cy="625405"/>
          </a:xfrm>
          <a:prstGeom prst="leftBrace">
            <a:avLst>
              <a:gd name="adj1" fmla="val 8333"/>
              <a:gd name="adj2" fmla="val 25059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506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5C7942-DD61-FE5D-AEBA-31C136F3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48A929B-B989-A19F-FA6A-8588E09C020F}"/>
                  </a:ext>
                </a:extLst>
              </p:cNvPr>
              <p:cNvSpPr txBox="1"/>
              <p:nvPr/>
            </p:nvSpPr>
            <p:spPr>
              <a:xfrm>
                <a:off x="320040" y="1207008"/>
                <a:ext cx="11713915" cy="510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Bef>
                    <a:spcPts val="600"/>
                  </a:spcBef>
                  <a:buFont typeface="Wingdings" pitchFamily="2" charset="2"/>
                  <a:buChar char="v"/>
                </a:pPr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Air quality metrics from Chang </a:t>
                </a:r>
                <a:r>
                  <a:rPr lang="en-GB" b="1" dirty="0">
                    <a:solidFill>
                      <a:schemeClr val="accent1">
                        <a:lumMod val="75000"/>
                      </a:schemeClr>
                    </a:solidFill>
                  </a:rPr>
                  <a:t>and </a:t>
                </a:r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Hanna. 2004</a:t>
                </a:r>
                <a:endParaRPr lang="en-AU" sz="2400" b="1" u="sng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200150" lvl="2" indent="-285750">
                  <a:spcBef>
                    <a:spcPts val="600"/>
                  </a:spcBef>
                  <a:buFontTx/>
                  <a:buChar char="-"/>
                </a:pPr>
                <a:endParaRPr lang="en-AU" sz="200" dirty="0"/>
              </a:p>
              <a:p>
                <a:pPr marL="1714500" lvl="3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FAC2 : </a:t>
                </a:r>
                <a:r>
                  <a:rPr lang="en-AU" sz="2000" dirty="0"/>
                  <a:t>Fraction of predictions that verify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0.5 </m:t>
                    </m:r>
                    <m:r>
                      <a:rPr lang="en-A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  <m:f>
                      <m:fPr>
                        <m:ctrlPr>
                          <a:rPr lang="en-AU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AU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AU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en-A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≤2.0</m:t>
                    </m:r>
                  </m:oMath>
                </a14:m>
                <a:endParaRPr lang="en-AU" sz="2000" dirty="0"/>
              </a:p>
              <a:p>
                <a:pPr marL="1714500" lvl="3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FB </a:t>
                </a:r>
                <a:r>
                  <a:rPr lang="en-AU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(Fractional Bias)</a:t>
                </a: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 :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𝐹𝐵</m:t>
                    </m:r>
                    <m:r>
                      <a:rPr lang="en-A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AU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̅"/>
                            <m:ctrlPr>
                              <a:rPr lang="en-AU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acc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0.5(</m:t>
                        </m:r>
                        <m:acc>
                          <m:accPr>
                            <m:chr m:val="̅"/>
                            <m:ctrlPr>
                              <a:rPr lang="en-AU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AU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  <m:r>
                          <a:rPr lang="en-AU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AU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acc>
                        <m:r>
                          <a:rPr lang="en-AU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AU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714500" lvl="3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MG </a:t>
                </a:r>
                <a:r>
                  <a:rPr lang="en-AU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(Geometric Mean Bias) </a:t>
                </a: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: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𝑀𝐺</m:t>
                    </m:r>
                    <m:r>
                      <a:rPr lang="en-A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AU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func>
                              <m:funcPr>
                                <m:ctrlP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AU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A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A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</m:func>
                          </m:e>
                        </m:acc>
                        <m: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AU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AU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func>
                              <m:funcPr>
                                <m:ctrlP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AU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A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A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func>
                          </m:e>
                        </m:acc>
                        <m:r>
                          <a:rPr lang="en-AU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AU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714500" lvl="3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NMSE </a:t>
                </a:r>
                <a:r>
                  <a:rPr lang="en-AU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(Normalized Mean Square Error) </a:t>
                </a: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: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NM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𝑆𝐸</m:t>
                    </m:r>
                    <m:r>
                      <a:rPr lang="en-AU" sz="200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 − </m:t>
                                </m:r>
                                <m:sSub>
                                  <m:sSubPr>
                                    <m:ctrlP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acc>
                        <m:r>
                          <a:rPr lang="en-AU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endParaRPr lang="en-AU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714500" lvl="3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VG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AU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(Geometric Variance) </a:t>
                </a:r>
                <a:r>
                  <a:rPr lang="en-AU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: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A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VG</m:t>
                        </m:r>
                        <m:r>
                          <a:rPr lang="en-AU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lang="en-AU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acc>
                          <m:accPr>
                            <m:chr m:val="̅"/>
                            <m:ctrlPr>
                              <a:rPr lang="en-AU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A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AU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AU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AU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</m:sSub>
                                    <m:r>
                                      <a:rPr lang="en-A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func>
                                      <m:funcPr>
                                        <m:ctrlPr>
                                          <a:rPr lang="en-AU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AU" sz="20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AU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AU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a:rPr lang="en-AU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func>
                                <m: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A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e>
                    </m:func>
                  </m:oMath>
                </a14:m>
                <a:endParaRPr lang="en-AU" sz="2000" b="1" u="sng" dirty="0"/>
              </a:p>
              <a:p>
                <a:pPr lvl="4">
                  <a:spcBef>
                    <a:spcPts val="600"/>
                  </a:spcBef>
                </a:pPr>
                <a:r>
                  <a:rPr lang="en-AU" sz="1800" dirty="0">
                    <a:solidFill>
                      <a:schemeClr val="tx1"/>
                    </a:solidFill>
                  </a:rPr>
                  <a:t>With : </a:t>
                </a:r>
              </a:p>
              <a:p>
                <a:pPr marL="2571750" lvl="5" indent="-285750">
                  <a:spcBef>
                    <a:spcPts val="600"/>
                  </a:spcBef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AU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AU" sz="1800" dirty="0">
                    <a:solidFill>
                      <a:schemeClr val="tx1"/>
                    </a:solidFill>
                  </a:rPr>
                  <a:t>: Measured concentrations</a:t>
                </a:r>
              </a:p>
              <a:p>
                <a:pPr marL="2571750" lvl="5" indent="-285750">
                  <a:spcBef>
                    <a:spcPts val="600"/>
                  </a:spcBef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AU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AU" sz="1800" dirty="0">
                    <a:solidFill>
                      <a:schemeClr val="tx1"/>
                    </a:solidFill>
                  </a:rPr>
                  <a:t>: </a:t>
                </a:r>
                <a:r>
                  <a:rPr lang="en-AU" sz="1800" dirty="0"/>
                  <a:t>Concentration predicted by the model at probes location</a:t>
                </a:r>
                <a:endParaRPr lang="en-AU" sz="1800" dirty="0">
                  <a:solidFill>
                    <a:schemeClr val="tx1"/>
                  </a:solidFill>
                </a:endParaRPr>
              </a:p>
              <a:p>
                <a:pPr marL="2571750" lvl="5" indent="-285750">
                  <a:spcBef>
                    <a:spcPts val="600"/>
                  </a:spcBef>
                  <a:buFontTx/>
                  <a:buChar char="-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AU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AU" sz="1800" dirty="0"/>
                  <a:t>: Averaged value over the dataset</a:t>
                </a:r>
              </a:p>
              <a:p>
                <a:pPr marL="457200" indent="-457200">
                  <a:buFont typeface="Wingdings" pitchFamily="2" charset="2"/>
                  <a:buChar char="v"/>
                </a:pPr>
                <a:endParaRPr lang="en-GB" sz="24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48A929B-B989-A19F-FA6A-8588E09C0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" y="1207008"/>
                <a:ext cx="11713915" cy="5103192"/>
              </a:xfrm>
              <a:prstGeom prst="rect">
                <a:avLst/>
              </a:prstGeom>
              <a:blipFill>
                <a:blip r:embed="rId3"/>
                <a:stretch>
                  <a:fillRect l="-758" t="-9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38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Context</a:t>
            </a:r>
          </a:p>
        </p:txBody>
      </p:sp>
      <p:pic>
        <p:nvPicPr>
          <p:cNvPr id="3" name="MUST_movie_cut_slow">
            <a:hlinkClick r:id="" action="ppaction://media"/>
            <a:extLst>
              <a:ext uri="{FF2B5EF4-FFF2-40B4-BE49-F238E27FC236}">
                <a16:creationId xmlns:a16="http://schemas.microsoft.com/office/drawing/2014/main" id="{A9EFE734-491A-B5B2-7ADD-B4FCC55B6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4228"/>
          <a:stretch/>
        </p:blipFill>
        <p:spPr>
          <a:xfrm>
            <a:off x="1661055" y="1787928"/>
            <a:ext cx="8623123" cy="41308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7DC21A-6294-93DD-16A2-AA2A36EAD3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9" t="9753" r="5546" b="10611"/>
          <a:stretch/>
        </p:blipFill>
        <p:spPr>
          <a:xfrm>
            <a:off x="10368261" y="2253333"/>
            <a:ext cx="642350" cy="29334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BC4CFB-5EB3-2DB1-ED9C-217B3F196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220" y="2253333"/>
            <a:ext cx="1008775" cy="4438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A2263D-24E3-9FF3-AC8E-92C5BA888A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4" y="4159186"/>
            <a:ext cx="1540656" cy="1015663"/>
          </a:xfrm>
          <a:prstGeom prst="rect">
            <a:avLst/>
          </a:prstGeom>
          <a:noFill/>
          <a:ln w="12700">
            <a:solidFill>
              <a:srgbClr val="F03C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A869A61-B961-46B2-4A05-27929D4114F8}"/>
              </a:ext>
            </a:extLst>
          </p:cNvPr>
          <p:cNvCxnSpPr>
            <a:cxnSpLocks/>
          </p:cNvCxnSpPr>
          <p:nvPr/>
        </p:nvCxnSpPr>
        <p:spPr>
          <a:xfrm flipV="1">
            <a:off x="2525313" y="3736622"/>
            <a:ext cx="1708020" cy="733778"/>
          </a:xfrm>
          <a:prstGeom prst="line">
            <a:avLst/>
          </a:prstGeom>
          <a:ln w="12700">
            <a:solidFill>
              <a:srgbClr val="F03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D8D9B792-92AE-AA8D-617E-83FE33734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Case study: </a:t>
            </a:r>
            <a:r>
              <a:rPr lang="en-US" dirty="0"/>
              <a:t>LES of the MUST field campaign trial #2681829 (Yee and </a:t>
            </a:r>
            <a:r>
              <a:rPr lang="en-US" dirty="0" err="1"/>
              <a:t>Biltoft</a:t>
            </a:r>
            <a:r>
              <a:rPr lang="en-US" dirty="0"/>
              <a:t>. 2004)</a:t>
            </a:r>
          </a:p>
          <a:p>
            <a:pPr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763F1CA-E891-E66D-6456-605B34F95FD0}"/>
              </a:ext>
            </a:extLst>
          </p:cNvPr>
          <p:cNvSpPr txBox="1"/>
          <p:nvPr/>
        </p:nvSpPr>
        <p:spPr>
          <a:xfrm>
            <a:off x="10985946" y="2726026"/>
            <a:ext cx="369332" cy="23650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Concentration (ppm)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797DE2C-5A11-A5FF-3284-8DD00080CADB}"/>
              </a:ext>
            </a:extLst>
          </p:cNvPr>
          <p:cNvSpPr txBox="1"/>
          <p:nvPr/>
        </p:nvSpPr>
        <p:spPr>
          <a:xfrm>
            <a:off x="10975013" y="1787928"/>
            <a:ext cx="369332" cy="18501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Wind speed (m.s</a:t>
            </a:r>
            <a:r>
              <a:rPr lang="fr-FR" sz="1200" baseline="30000" dirty="0">
                <a:solidFill>
                  <a:schemeClr val="accent3">
                    <a:lumMod val="75000"/>
                  </a:schemeClr>
                </a:solidFill>
              </a:rPr>
              <a:t>-1</a:t>
            </a:r>
            <a:r>
              <a:rPr lang="fr-FR" sz="1200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94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5C7942-DD61-FE5D-AEBA-31C136F3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  <p:sp>
        <p:nvSpPr>
          <p:cNvPr id="2" name="Espace réservé du contenu 34">
            <a:extLst>
              <a:ext uri="{FF2B5EF4-FFF2-40B4-BE49-F238E27FC236}">
                <a16:creationId xmlns:a16="http://schemas.microsoft.com/office/drawing/2014/main" id="{7CD53056-2B9F-C9B4-A0E6-481CFE2D2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1366464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Stationary bootstrap method used to quantify internal variability</a:t>
            </a:r>
            <a:endParaRPr lang="en-US" dirty="0"/>
          </a:p>
          <a:p>
            <a:pPr lvl="2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C7BD5E-549E-4255-41ED-FB376972A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27" t="46632" r="-1" b="4612"/>
          <a:stretch/>
        </p:blipFill>
        <p:spPr>
          <a:xfrm>
            <a:off x="7441728" y="1958718"/>
            <a:ext cx="4338827" cy="37590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7D9473-3D21-31FB-6407-C6EC2A33BB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21" y="2207757"/>
            <a:ext cx="4858797" cy="4245129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194AF61-EB25-30B7-2147-77D5F927E297}"/>
              </a:ext>
            </a:extLst>
          </p:cNvPr>
          <p:cNvCxnSpPr>
            <a:cxnSpLocks/>
          </p:cNvCxnSpPr>
          <p:nvPr/>
        </p:nvCxnSpPr>
        <p:spPr>
          <a:xfrm>
            <a:off x="1755048" y="6147412"/>
            <a:ext cx="4436432" cy="0"/>
          </a:xfrm>
          <a:prstGeom prst="straightConnector1">
            <a:avLst/>
          </a:prstGeom>
          <a:ln w="28575">
            <a:solidFill>
              <a:schemeClr val="tx1"/>
            </a:solidFill>
            <a:prstDash val="lg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3AB4A06-EB58-097D-3D77-BEF50A832104}"/>
              </a:ext>
            </a:extLst>
          </p:cNvPr>
          <p:cNvCxnSpPr>
            <a:cxnSpLocks/>
          </p:cNvCxnSpPr>
          <p:nvPr/>
        </p:nvCxnSpPr>
        <p:spPr>
          <a:xfrm>
            <a:off x="1766065" y="4689404"/>
            <a:ext cx="4436432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D127D0F-7390-3258-DF00-93748A038749}"/>
              </a:ext>
            </a:extLst>
          </p:cNvPr>
          <p:cNvCxnSpPr>
            <a:cxnSpLocks/>
          </p:cNvCxnSpPr>
          <p:nvPr/>
        </p:nvCxnSpPr>
        <p:spPr>
          <a:xfrm>
            <a:off x="1788099" y="5278942"/>
            <a:ext cx="4436432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4D9A417-D3FB-C411-A9E2-7C03F4F0F020}"/>
              </a:ext>
            </a:extLst>
          </p:cNvPr>
          <p:cNvCxnSpPr>
            <a:cxnSpLocks/>
          </p:cNvCxnSpPr>
          <p:nvPr/>
        </p:nvCxnSpPr>
        <p:spPr>
          <a:xfrm>
            <a:off x="6356733" y="4689404"/>
            <a:ext cx="1237761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89843C2-C5B5-2757-9710-4987AFD27E95}"/>
              </a:ext>
            </a:extLst>
          </p:cNvPr>
          <p:cNvCxnSpPr>
            <a:cxnSpLocks/>
          </p:cNvCxnSpPr>
          <p:nvPr/>
        </p:nvCxnSpPr>
        <p:spPr>
          <a:xfrm flipV="1">
            <a:off x="6356733" y="4862149"/>
            <a:ext cx="1237761" cy="4167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330AA74-A8BB-A5CA-635E-AC99BE0F1D7E}"/>
              </a:ext>
            </a:extLst>
          </p:cNvPr>
          <p:cNvCxnSpPr>
            <a:cxnSpLocks/>
          </p:cNvCxnSpPr>
          <p:nvPr/>
        </p:nvCxnSpPr>
        <p:spPr>
          <a:xfrm flipV="1">
            <a:off x="6356733" y="5122843"/>
            <a:ext cx="1237761" cy="102456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4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90">
            <a:extLst>
              <a:ext uri="{FF2B5EF4-FFF2-40B4-BE49-F238E27FC236}">
                <a16:creationId xmlns:a16="http://schemas.microsoft.com/office/drawing/2014/main" id="{A68FBBEA-63EE-9E90-C678-550804C63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535" y="2946716"/>
            <a:ext cx="8344516" cy="3875919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B5917CB6-0A0B-1648-6CE3-9543E8A53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35" y="2946716"/>
            <a:ext cx="8344516" cy="3875919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A75F23F7-1FE8-47EF-E030-B4E324B19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35" y="2946716"/>
            <a:ext cx="8344517" cy="391355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C43313-51E3-91D0-0E6A-06540470D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1829459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Construction of the surrogate model</a:t>
            </a:r>
            <a:endParaRPr lang="en-US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2"/>
            </a:pPr>
            <a:r>
              <a:rPr lang="en-US" b="1" dirty="0"/>
              <a:t>Train a POD—GPR surrogate model (</a:t>
            </a:r>
            <a:r>
              <a:rPr lang="en-US" b="1" dirty="0" err="1"/>
              <a:t>Marrel</a:t>
            </a:r>
            <a:r>
              <a:rPr lang="en-US" b="1" dirty="0"/>
              <a:t> et al. 2015) over 160 LES samples</a:t>
            </a:r>
          </a:p>
          <a:p>
            <a:pPr marL="1315321" lvl="2" indent="-457200">
              <a:buFont typeface="Wingdings" pitchFamily="2" charset="2"/>
              <a:buChar char="Ø"/>
            </a:pPr>
            <a:r>
              <a:rPr lang="en-US" dirty="0"/>
              <a:t>Dimension reduction step using Proper Orthogonal Decomposition (</a:t>
            </a:r>
            <a:r>
              <a:rPr lang="en-US" b="1" dirty="0"/>
              <a:t>POD</a:t>
            </a:r>
            <a:r>
              <a:rPr lang="en-US" dirty="0"/>
              <a:t>, </a:t>
            </a:r>
            <a:r>
              <a:rPr lang="en-US" dirty="0" err="1"/>
              <a:t>a.k.a</a:t>
            </a:r>
            <a:r>
              <a:rPr lang="en-US" dirty="0"/>
              <a:t> PCA)</a:t>
            </a:r>
          </a:p>
          <a:p>
            <a:pPr marL="1315321" lvl="2" indent="-457200">
              <a:buFont typeface="Wingdings" pitchFamily="2" charset="2"/>
              <a:buChar char="Ø"/>
            </a:pPr>
            <a:r>
              <a:rPr lang="en-US" dirty="0"/>
              <a:t>Learn the dependency of POD coefficients on the control vector using Gaussian Process Regression (</a:t>
            </a:r>
            <a:r>
              <a:rPr lang="en-US" b="1" dirty="0"/>
              <a:t>GPR</a:t>
            </a:r>
            <a:r>
              <a:rPr lang="en-US" dirty="0"/>
              <a:t>)</a:t>
            </a:r>
          </a:p>
          <a:p>
            <a:pPr lvl="1">
              <a:buClr>
                <a:schemeClr val="tx1"/>
              </a:buClr>
            </a:pPr>
            <a:endParaRPr lang="en-US" dirty="0"/>
          </a:p>
          <a:p>
            <a:pPr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0B116AB-F843-F21E-BD9A-A0180AAE3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14787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C43313-51E3-91D0-0E6A-06540470D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Construction of the surrogate model</a:t>
            </a:r>
            <a:endParaRPr lang="en-US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r>
              <a:rPr lang="en-US" b="1" dirty="0"/>
              <a:t>Compute new prediction with the POD—GPR surrogate model</a:t>
            </a:r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endParaRPr lang="en-US" b="1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endParaRPr lang="en-US" b="1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endParaRPr lang="en-US" b="1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endParaRPr lang="en-US" b="1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endParaRPr lang="en-US" b="1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endParaRPr lang="en-US" b="1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endParaRPr lang="en-US" sz="1000" b="1" dirty="0"/>
          </a:p>
          <a:p>
            <a:pPr marL="856563" lvl="1" indent="-457200">
              <a:buClr>
                <a:schemeClr val="tx1"/>
              </a:buClr>
              <a:buFont typeface="+mj-lt"/>
              <a:buAutoNum type="arabicParenR" startAt="3"/>
            </a:pPr>
            <a:r>
              <a:rPr lang="en-US" b="1" dirty="0"/>
              <a:t>Validation against 40 independent LES test samples</a:t>
            </a:r>
          </a:p>
          <a:p>
            <a:pPr marL="1315321" lvl="2" indent="-457200">
              <a:buFont typeface="Wingdings" pitchFamily="2" charset="2"/>
              <a:buChar char="Ø"/>
            </a:pPr>
            <a:r>
              <a:rPr lang="en-US" dirty="0"/>
              <a:t>Emulates well the LES response surface with an approximation error close to the minimal level of error reachable given the LES internal variability</a:t>
            </a:r>
          </a:p>
          <a:p>
            <a:pPr marL="858121" lvl="2" indent="0">
              <a:buNone/>
            </a:pPr>
            <a:endParaRPr lang="en-US" dirty="0"/>
          </a:p>
          <a:p>
            <a:pPr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D3FE8FD-B3FB-F7B5-41BD-E89A7A723583}"/>
              </a:ext>
            </a:extLst>
          </p:cNvPr>
          <p:cNvSpPr/>
          <p:nvPr/>
        </p:nvSpPr>
        <p:spPr>
          <a:xfrm>
            <a:off x="6548936" y="2819970"/>
            <a:ext cx="432000" cy="432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EFB930-B9A2-2F0D-93B0-4954ED601503}"/>
              </a:ext>
            </a:extLst>
          </p:cNvPr>
          <p:cNvSpPr/>
          <p:nvPr/>
        </p:nvSpPr>
        <p:spPr>
          <a:xfrm>
            <a:off x="6548935" y="3420447"/>
            <a:ext cx="432000" cy="432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B616C3-08BB-37CA-A750-274A33DFB892}"/>
              </a:ext>
            </a:extLst>
          </p:cNvPr>
          <p:cNvSpPr/>
          <p:nvPr/>
        </p:nvSpPr>
        <p:spPr>
          <a:xfrm>
            <a:off x="6548935" y="4273620"/>
            <a:ext cx="432000" cy="432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FCB1965-A8BA-E4D4-5659-6F8FEBCD19CF}"/>
                  </a:ext>
                </a:extLst>
              </p:cNvPr>
              <p:cNvSpPr txBox="1"/>
              <p:nvPr/>
            </p:nvSpPr>
            <p:spPr>
              <a:xfrm>
                <a:off x="6478855" y="3467170"/>
                <a:ext cx="65179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FCB1965-A8BA-E4D4-5659-6F8FEBCD1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55" y="3467170"/>
                <a:ext cx="651795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D67F470-CF2C-C623-4F01-4C3A6FF7FC45}"/>
                  </a:ext>
                </a:extLst>
              </p:cNvPr>
              <p:cNvSpPr txBox="1"/>
              <p:nvPr/>
            </p:nvSpPr>
            <p:spPr>
              <a:xfrm>
                <a:off x="6478855" y="4306776"/>
                <a:ext cx="65179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D67F470-CF2C-C623-4F01-4C3A6FF7F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55" y="4306776"/>
                <a:ext cx="65179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8875E20-1757-C1AB-CCAB-ED6550942C68}"/>
                  </a:ext>
                </a:extLst>
              </p:cNvPr>
              <p:cNvSpPr txBox="1"/>
              <p:nvPr/>
            </p:nvSpPr>
            <p:spPr>
              <a:xfrm>
                <a:off x="6464868" y="2841925"/>
                <a:ext cx="65179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8875E20-1757-C1AB-CCAB-ED6550942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868" y="2841925"/>
                <a:ext cx="65179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643BC13-4328-3C5C-D16D-8C1501DA97E8}"/>
              </a:ext>
            </a:extLst>
          </p:cNvPr>
          <p:cNvSpPr/>
          <p:nvPr/>
        </p:nvSpPr>
        <p:spPr>
          <a:xfrm>
            <a:off x="3915691" y="4263391"/>
            <a:ext cx="2136601" cy="4593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process #L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2DC490-40AD-467E-8EC4-666D9E9DC6FB}"/>
              </a:ext>
            </a:extLst>
          </p:cNvPr>
          <p:cNvSpPr/>
          <p:nvPr/>
        </p:nvSpPr>
        <p:spPr>
          <a:xfrm>
            <a:off x="3915691" y="3411839"/>
            <a:ext cx="2136600" cy="4593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process #2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3062A0-C52A-8DF0-5F2C-8AFDA878D93E}"/>
              </a:ext>
            </a:extLst>
          </p:cNvPr>
          <p:cNvSpPr/>
          <p:nvPr/>
        </p:nvSpPr>
        <p:spPr>
          <a:xfrm>
            <a:off x="3915691" y="2806220"/>
            <a:ext cx="2136600" cy="4593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process #1</a:t>
            </a: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5DC007D8-5DB1-44E6-8748-BEFBCC81BDCD}"/>
              </a:ext>
            </a:extLst>
          </p:cNvPr>
          <p:cNvSpPr txBox="1"/>
          <p:nvPr/>
        </p:nvSpPr>
        <p:spPr>
          <a:xfrm>
            <a:off x="1744132" y="2819970"/>
            <a:ext cx="1596354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New input parameters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C6F2200-4C44-BA03-4968-785908CA4A39}"/>
              </a:ext>
            </a:extLst>
          </p:cNvPr>
          <p:cNvCxnSpPr>
            <a:cxnSpLocks/>
            <a:stCxn id="14" idx="3"/>
            <a:endCxn id="4" idx="2"/>
          </p:cNvCxnSpPr>
          <p:nvPr/>
        </p:nvCxnSpPr>
        <p:spPr>
          <a:xfrm>
            <a:off x="6052291" y="3035892"/>
            <a:ext cx="496645" cy="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F19B629-7C7C-E9BA-5CEB-AC04D840E052}"/>
              </a:ext>
            </a:extLst>
          </p:cNvPr>
          <p:cNvCxnSpPr>
            <a:cxnSpLocks/>
            <a:stCxn id="11" idx="3"/>
            <a:endCxn id="7" idx="2"/>
          </p:cNvCxnSpPr>
          <p:nvPr/>
        </p:nvCxnSpPr>
        <p:spPr>
          <a:xfrm flipV="1">
            <a:off x="6052292" y="4489620"/>
            <a:ext cx="496643" cy="34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6">
                <a:extLst>
                  <a:ext uri="{FF2B5EF4-FFF2-40B4-BE49-F238E27FC236}">
                    <a16:creationId xmlns:a16="http://schemas.microsoft.com/office/drawing/2014/main" id="{D307570D-2106-C35C-2223-15609A30CAE3}"/>
                  </a:ext>
                </a:extLst>
              </p:cNvPr>
              <p:cNvSpPr txBox="1"/>
              <p:nvPr/>
            </p:nvSpPr>
            <p:spPr>
              <a:xfrm>
                <a:off x="4901741" y="3861648"/>
                <a:ext cx="651795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ZoneTexte 16">
                <a:extLst>
                  <a:ext uri="{FF2B5EF4-FFF2-40B4-BE49-F238E27FC236}">
                    <a16:creationId xmlns:a16="http://schemas.microsoft.com/office/drawing/2014/main" id="{D307570D-2106-C35C-2223-15609A30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741" y="3861648"/>
                <a:ext cx="65179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7">
                <a:extLst>
                  <a:ext uri="{FF2B5EF4-FFF2-40B4-BE49-F238E27FC236}">
                    <a16:creationId xmlns:a16="http://schemas.microsoft.com/office/drawing/2014/main" id="{AF69C564-060A-25AB-A83C-12CF36BCACC5}"/>
                  </a:ext>
                </a:extLst>
              </p:cNvPr>
              <p:cNvSpPr txBox="1"/>
              <p:nvPr/>
            </p:nvSpPr>
            <p:spPr>
              <a:xfrm>
                <a:off x="6465523" y="3866320"/>
                <a:ext cx="651795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ZoneTexte 17">
                <a:extLst>
                  <a:ext uri="{FF2B5EF4-FFF2-40B4-BE49-F238E27FC236}">
                    <a16:creationId xmlns:a16="http://schemas.microsoft.com/office/drawing/2014/main" id="{AF69C564-060A-25AB-A83C-12CF36BC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523" y="3866320"/>
                <a:ext cx="65179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EE479B6-230C-B846-B71E-065E8A7F7388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9043505" y="3636448"/>
            <a:ext cx="3470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apèze 21">
            <a:extLst>
              <a:ext uri="{FF2B5EF4-FFF2-40B4-BE49-F238E27FC236}">
                <a16:creationId xmlns:a16="http://schemas.microsoft.com/office/drawing/2014/main" id="{3B45DBFE-0FBC-8669-2C14-9CC30CE477FD}"/>
              </a:ext>
            </a:extLst>
          </p:cNvPr>
          <p:cNvSpPr/>
          <p:nvPr/>
        </p:nvSpPr>
        <p:spPr>
          <a:xfrm rot="16200000" flipH="1">
            <a:off x="7767973" y="3048538"/>
            <a:ext cx="1375245" cy="1175819"/>
          </a:xfrm>
          <a:prstGeom prst="trapezoid">
            <a:avLst>
              <a:gd name="adj" fmla="val 17692"/>
            </a:avLst>
          </a:prstGeom>
          <a:solidFill>
            <a:schemeClr val="accent2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5EE9B52-F58E-5EA8-5456-0785D1704B01}"/>
              </a:ext>
            </a:extLst>
          </p:cNvPr>
          <p:cNvSpPr txBox="1"/>
          <p:nvPr/>
        </p:nvSpPr>
        <p:spPr>
          <a:xfrm>
            <a:off x="9220189" y="2203355"/>
            <a:ext cx="1867708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Concentration field prediction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0CF8DB5-97EF-DA79-5C4F-E92ADB8A4D15}"/>
              </a:ext>
            </a:extLst>
          </p:cNvPr>
          <p:cNvCxnSpPr>
            <a:cxnSpLocks/>
            <a:stCxn id="13" idx="3"/>
            <a:endCxn id="6" idx="2"/>
          </p:cNvCxnSpPr>
          <p:nvPr/>
        </p:nvCxnSpPr>
        <p:spPr>
          <a:xfrm flipV="1">
            <a:off x="6052291" y="3636447"/>
            <a:ext cx="496644" cy="5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>
            <a:extLst>
              <a:ext uri="{FF2B5EF4-FFF2-40B4-BE49-F238E27FC236}">
                <a16:creationId xmlns:a16="http://schemas.microsoft.com/office/drawing/2014/main" id="{E2241664-D6EC-645E-5543-9618E4BEA84D}"/>
              </a:ext>
            </a:extLst>
          </p:cNvPr>
          <p:cNvCxnSpPr>
            <a:cxnSpLocks/>
            <a:stCxn id="4" idx="6"/>
            <a:endCxn id="22" idx="0"/>
          </p:cNvCxnSpPr>
          <p:nvPr/>
        </p:nvCxnSpPr>
        <p:spPr>
          <a:xfrm>
            <a:off x="6980936" y="3035970"/>
            <a:ext cx="886750" cy="600478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>
            <a:extLst>
              <a:ext uri="{FF2B5EF4-FFF2-40B4-BE49-F238E27FC236}">
                <a16:creationId xmlns:a16="http://schemas.microsoft.com/office/drawing/2014/main" id="{C851D2EF-13D1-5F12-237F-06449D40621E}"/>
              </a:ext>
            </a:extLst>
          </p:cNvPr>
          <p:cNvCxnSpPr>
            <a:cxnSpLocks/>
            <a:stCxn id="7" idx="6"/>
            <a:endCxn id="22" idx="0"/>
          </p:cNvCxnSpPr>
          <p:nvPr/>
        </p:nvCxnSpPr>
        <p:spPr>
          <a:xfrm flipV="1">
            <a:off x="6980935" y="3636448"/>
            <a:ext cx="886751" cy="85317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8370F32-365F-FFFA-5FE1-DE83C41B51DD}"/>
              </a:ext>
            </a:extLst>
          </p:cNvPr>
          <p:cNvCxnSpPr>
            <a:cxnSpLocks/>
            <a:stCxn id="6" idx="6"/>
            <a:endCxn id="22" idx="0"/>
          </p:cNvCxnSpPr>
          <p:nvPr/>
        </p:nvCxnSpPr>
        <p:spPr>
          <a:xfrm>
            <a:off x="6980935" y="3636447"/>
            <a:ext cx="886751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650BE82E-62AA-03E2-66F2-2F0BD7DEE949}"/>
              </a:ext>
            </a:extLst>
          </p:cNvPr>
          <p:cNvSpPr txBox="1"/>
          <p:nvPr/>
        </p:nvSpPr>
        <p:spPr>
          <a:xfrm>
            <a:off x="5990050" y="2165296"/>
            <a:ext cx="1549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POD coefficients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8F30E0A-C52C-E0E9-13E2-AEA1968743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2277" r="6679" b="1493"/>
          <a:stretch/>
        </p:blipFill>
        <p:spPr>
          <a:xfrm>
            <a:off x="9390596" y="2819970"/>
            <a:ext cx="1526894" cy="171094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BDB7204-92DD-F3FD-4C72-74401DF29A28}"/>
              </a:ext>
            </a:extLst>
          </p:cNvPr>
          <p:cNvSpPr txBox="1"/>
          <p:nvPr/>
        </p:nvSpPr>
        <p:spPr>
          <a:xfrm>
            <a:off x="7839438" y="3169375"/>
            <a:ext cx="1267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Inverse POD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925C05B-FFB0-6275-E2DD-C28B43F314B8}"/>
                  </a:ext>
                </a:extLst>
              </p:cNvPr>
              <p:cNvSpPr txBox="1"/>
              <p:nvPr/>
            </p:nvSpPr>
            <p:spPr>
              <a:xfrm>
                <a:off x="1744133" y="3469702"/>
                <a:ext cx="158857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𝑖𝑛𝑙𝑒𝑡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925C05B-FFB0-6275-E2DD-C28B43F31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133" y="3469702"/>
                <a:ext cx="1588570" cy="338554"/>
              </a:xfrm>
              <a:prstGeom prst="rect">
                <a:avLst/>
              </a:prstGeom>
              <a:blipFill>
                <a:blip r:embed="rId8"/>
                <a:stretch>
                  <a:fillRect t="-7407" r="-1587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eur en angle 33">
            <a:extLst>
              <a:ext uri="{FF2B5EF4-FFF2-40B4-BE49-F238E27FC236}">
                <a16:creationId xmlns:a16="http://schemas.microsoft.com/office/drawing/2014/main" id="{200AA208-8410-B1D4-9566-EDB0BF5AAD6C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371532" y="3641837"/>
            <a:ext cx="544159" cy="851226"/>
          </a:xfrm>
          <a:prstGeom prst="bentConnector3">
            <a:avLst>
              <a:gd name="adj1" fmla="val 43410"/>
            </a:avLst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>
            <a:extLst>
              <a:ext uri="{FF2B5EF4-FFF2-40B4-BE49-F238E27FC236}">
                <a16:creationId xmlns:a16="http://schemas.microsoft.com/office/drawing/2014/main" id="{42B64C51-C879-1D7A-7F6F-887421895C7D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371532" y="3035892"/>
            <a:ext cx="544159" cy="605945"/>
          </a:xfrm>
          <a:prstGeom prst="bentConnector3">
            <a:avLst>
              <a:gd name="adj1" fmla="val 43410"/>
            </a:avLst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ngle 35">
            <a:extLst>
              <a:ext uri="{FF2B5EF4-FFF2-40B4-BE49-F238E27FC236}">
                <a16:creationId xmlns:a16="http://schemas.microsoft.com/office/drawing/2014/main" id="{EDED7036-7844-4E41-764E-2F35C8BD9FA5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371532" y="3641511"/>
            <a:ext cx="544159" cy="32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59524E31-1502-AA20-884B-4A1FF010E03E}"/>
              </a:ext>
            </a:extLst>
          </p:cNvPr>
          <p:cNvSpPr txBox="1"/>
          <p:nvPr/>
        </p:nvSpPr>
        <p:spPr>
          <a:xfrm>
            <a:off x="0" y="6519446"/>
            <a:ext cx="12193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Article presenting the validation of the surrogate model currently being submitted to Building and Environment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4391A9C3-3C0E-5F10-E74F-4A2EF6F8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893870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566CC50C-C4D5-F50F-6528-E16A3A1D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Set-up used to assimilate the real field measurements</a:t>
            </a:r>
            <a:endParaRPr lang="en-GB" sz="1600" dirty="0">
              <a:ea typeface="Cambria Math" panose="02040503050406030204" pitchFamily="18" charset="0"/>
            </a:endParaRPr>
          </a:p>
          <a:p>
            <a:pPr lvl="1">
              <a:buClr>
                <a:schemeClr val="tx1"/>
              </a:buClr>
            </a:pPr>
            <a:endParaRPr lang="en-GB" dirty="0"/>
          </a:p>
          <a:p>
            <a:pPr lvl="1">
              <a:buClr>
                <a:schemeClr val="tx1"/>
              </a:buClr>
            </a:pPr>
            <a:endParaRPr lang="en-GB" dirty="0"/>
          </a:p>
          <a:p>
            <a:pPr>
              <a:buFont typeface="+mj-lt"/>
              <a:buAutoNum type="arabicPeriod" startAt="3"/>
            </a:pPr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AC14FB-EFD5-F48F-5FDC-94B57B3EF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66" y="1784781"/>
            <a:ext cx="8186455" cy="433120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7495B255-AE76-4767-C5C4-8311396D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172928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495B255-AE76-4767-C5C4-8311396D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30DF78-25BA-AE53-0C46-DE96147F4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95" y="2681535"/>
            <a:ext cx="8658798" cy="34879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A56F36-5381-D440-DA8F-EE255B04FA25}"/>
              </a:ext>
            </a:extLst>
          </p:cNvPr>
          <p:cNvSpPr txBox="1"/>
          <p:nvPr/>
        </p:nvSpPr>
        <p:spPr>
          <a:xfrm>
            <a:off x="320039" y="1207008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Anamorphosis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for friction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velocity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6895CB3-21D4-4E5D-84F3-5DE06EC02FAD}"/>
                  </a:ext>
                </a:extLst>
              </p:cNvPr>
              <p:cNvSpPr txBox="1"/>
              <p:nvPr/>
            </p:nvSpPr>
            <p:spPr>
              <a:xfrm>
                <a:off x="2684885" y="1809684"/>
                <a:ext cx="61308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acc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6895CB3-21D4-4E5D-84F3-5DE06EC02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885" y="1809684"/>
                <a:ext cx="613088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452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495B255-AE76-4767-C5C4-8311396D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2D54ACF-9B44-D1E9-9C41-6351BF56A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623960" cy="5214972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Background error covariance matrix estimation</a:t>
            </a:r>
            <a:endParaRPr lang="en-US" dirty="0"/>
          </a:p>
          <a:p>
            <a:pPr marL="856563" lvl="1" indent="-457200">
              <a:buFont typeface="Courier New" panose="02070309020205020404" pitchFamily="49" charset="0"/>
              <a:buChar char="o"/>
            </a:pPr>
            <a:r>
              <a:rPr lang="en-US" dirty="0"/>
              <a:t>Statistics based on 12 days of measurements of the difference between the two nearest masts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7411A0-448D-A350-98C9-180BD13D5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64" y="2713906"/>
            <a:ext cx="5120706" cy="28803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A3ED9D-A5F4-776C-DE90-0717B875E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3" b="57445"/>
          <a:stretch/>
        </p:blipFill>
        <p:spPr>
          <a:xfrm>
            <a:off x="6307221" y="2273826"/>
            <a:ext cx="5400553" cy="2127692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36715D-0F27-479F-ED6F-2BAE083E7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8" b="57445"/>
          <a:stretch/>
        </p:blipFill>
        <p:spPr>
          <a:xfrm>
            <a:off x="7543299" y="4499211"/>
            <a:ext cx="2928395" cy="21901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1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495B255-AE76-4767-C5C4-8311396D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45B0D5-14AB-B99B-E6B1-7903EC39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40" y="6443833"/>
            <a:ext cx="593948" cy="305110"/>
          </a:xfrm>
          <a:prstGeom prst="rect">
            <a:avLst/>
          </a:prstGeom>
        </p:spPr>
      </p:pic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EAFE611-4029-E2F7-1E26-6ACF7F7E8477}"/>
              </a:ext>
            </a:extLst>
          </p:cNvPr>
          <p:cNvSpPr txBox="1">
            <a:spLocks/>
          </p:cNvSpPr>
          <p:nvPr/>
        </p:nvSpPr>
        <p:spPr>
          <a:xfrm>
            <a:off x="2032662" y="6351881"/>
            <a:ext cx="2743200" cy="365125"/>
          </a:xfrm>
        </p:spPr>
        <p:txBody>
          <a:bodyPr/>
          <a:lstStyle>
            <a:defPPr>
              <a:defRPr lang="en-US"/>
            </a:defPPr>
            <a:lvl1pPr marL="0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30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61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91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522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152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783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413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044" algn="l" defTabSz="6096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16/10/2023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F31CB0-1DB8-DD0A-85EA-07C0BD1D78EB}"/>
              </a:ext>
            </a:extLst>
          </p:cNvPr>
          <p:cNvSpPr txBox="1"/>
          <p:nvPr/>
        </p:nvSpPr>
        <p:spPr>
          <a:xfrm>
            <a:off x="320834" y="1207009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Effect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 of the concentration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anamorphosis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threshold</a:t>
            </a:r>
            <a:endParaRPr lang="fr-FR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818312-A7D0-E883-AD30-38AA3CD4F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98"/>
          <a:stretch/>
        </p:blipFill>
        <p:spPr>
          <a:xfrm>
            <a:off x="7534204" y="2541399"/>
            <a:ext cx="4198611" cy="1687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B7FA1B-C48A-41D0-DB85-33334E09E13E}"/>
                  </a:ext>
                </a:extLst>
              </p:cNvPr>
              <p:cNvSpPr/>
              <p:nvPr/>
            </p:nvSpPr>
            <p:spPr>
              <a:xfrm>
                <a:off x="5224204" y="1705918"/>
                <a:ext cx="1506681" cy="3991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fr-FR" sz="1600" dirty="0"/>
                  <a:t> ppm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B7FA1B-C48A-41D0-DB85-33334E09E1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204" y="1705918"/>
                <a:ext cx="1506681" cy="399118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2FCA777-079C-AF3A-5AFB-130707093633}"/>
                  </a:ext>
                </a:extLst>
              </p:cNvPr>
              <p:cNvSpPr/>
              <p:nvPr/>
            </p:nvSpPr>
            <p:spPr>
              <a:xfrm>
                <a:off x="1171948" y="1705918"/>
                <a:ext cx="1644783" cy="3991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=0.04</m:t>
                    </m:r>
                  </m:oMath>
                </a14:m>
                <a:r>
                  <a:rPr lang="fr-FR" sz="1600" dirty="0"/>
                  <a:t> ppm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2FCA777-079C-AF3A-5AFB-130707093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948" y="1705918"/>
                <a:ext cx="1644783" cy="399118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F037EB08-5EB0-9193-74DE-ABC9813B0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6"/>
          <a:stretch/>
        </p:blipFill>
        <p:spPr>
          <a:xfrm>
            <a:off x="3980513" y="2227570"/>
            <a:ext cx="3780113" cy="46304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2949B35-A908-CFE8-4AB1-92A0B1D746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330"/>
          <a:stretch/>
        </p:blipFill>
        <p:spPr>
          <a:xfrm>
            <a:off x="27053" y="2227570"/>
            <a:ext cx="3796470" cy="46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41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495B255-AE76-4767-C5C4-8311396D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" y="88995"/>
            <a:ext cx="11114967" cy="872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Appendices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45B0D5-14AB-B99B-E6B1-7903EC39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40" y="6443833"/>
            <a:ext cx="593948" cy="3051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0F31CB0-1DB8-DD0A-85EA-07C0BD1D78EB}"/>
              </a:ext>
            </a:extLst>
          </p:cNvPr>
          <p:cNvSpPr txBox="1"/>
          <p:nvPr/>
        </p:nvSpPr>
        <p:spPr>
          <a:xfrm>
            <a:off x="320834" y="1207009"/>
            <a:ext cx="1086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Effect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 of the concentration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anamorphosis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threshold</a:t>
            </a:r>
            <a:endParaRPr lang="fr-FR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818312-A7D0-E883-AD30-38AA3CD4F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98"/>
          <a:stretch/>
        </p:blipFill>
        <p:spPr>
          <a:xfrm>
            <a:off x="7534204" y="2541399"/>
            <a:ext cx="4198611" cy="1687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B7FA1B-C48A-41D0-DB85-33334E09E13E}"/>
                  </a:ext>
                </a:extLst>
              </p:cNvPr>
              <p:cNvSpPr/>
              <p:nvPr/>
            </p:nvSpPr>
            <p:spPr>
              <a:xfrm>
                <a:off x="5224204" y="1705918"/>
                <a:ext cx="1506681" cy="3991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fr-FR" sz="1600" dirty="0"/>
                  <a:t> ppm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B7FA1B-C48A-41D0-DB85-33334E09E1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204" y="1705918"/>
                <a:ext cx="1506681" cy="399118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2FCA777-079C-AF3A-5AFB-130707093633}"/>
                  </a:ext>
                </a:extLst>
              </p:cNvPr>
              <p:cNvSpPr/>
              <p:nvPr/>
            </p:nvSpPr>
            <p:spPr>
              <a:xfrm>
                <a:off x="1171948" y="1705918"/>
                <a:ext cx="1644783" cy="3991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=0.04</m:t>
                    </m:r>
                  </m:oMath>
                </a14:m>
                <a:r>
                  <a:rPr lang="fr-FR" sz="1600" dirty="0"/>
                  <a:t> ppm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2FCA777-079C-AF3A-5AFB-130707093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948" y="1705918"/>
                <a:ext cx="1644783" cy="399118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FEAC4B5B-D650-9824-D6D1-C3B27CF0E9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4875"/>
          <a:stretch/>
        </p:blipFill>
        <p:spPr>
          <a:xfrm>
            <a:off x="3960130" y="2227569"/>
            <a:ext cx="3759014" cy="46304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A7FFCB-2B02-B2BB-A9E2-A32B243266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875"/>
          <a:stretch/>
        </p:blipFill>
        <p:spPr>
          <a:xfrm>
            <a:off x="125087" y="2227569"/>
            <a:ext cx="3688771" cy="46331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9EA74E-E990-E98E-3850-46703DF3CEDA}"/>
              </a:ext>
            </a:extLst>
          </p:cNvPr>
          <p:cNvSpPr/>
          <p:nvPr/>
        </p:nvSpPr>
        <p:spPr>
          <a:xfrm>
            <a:off x="2898320" y="2227569"/>
            <a:ext cx="2164384" cy="399118"/>
          </a:xfrm>
          <a:prstGeom prst="rect">
            <a:avLst/>
          </a:prstGeom>
          <a:solidFill>
            <a:schemeClr val="bg1"/>
          </a:solidFill>
          <a:ln>
            <a:solidFill>
              <a:srgbClr val="FF39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rgbClr val="FF39E6"/>
                </a:solidFill>
              </a:rPr>
              <a:t>En concentration log </a:t>
            </a:r>
          </a:p>
        </p:txBody>
      </p:sp>
    </p:spTree>
    <p:extLst>
      <p:ext uri="{BB962C8B-B14F-4D97-AF65-F5344CB8AC3E}">
        <p14:creationId xmlns:p14="http://schemas.microsoft.com/office/powerpoint/2010/main" val="274819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178EDFF9-8D21-A9D7-F708-D8786205A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50" y="4024892"/>
            <a:ext cx="6215827" cy="2805827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7F15DD7-469A-B696-DF64-F0250D180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590" y="1358493"/>
            <a:ext cx="4659241" cy="272707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3D71CF8-D0BF-E75E-D31A-CE1BDA89EA23}"/>
              </a:ext>
            </a:extLst>
          </p:cNvPr>
          <p:cNvSpPr/>
          <p:nvPr/>
        </p:nvSpPr>
        <p:spPr>
          <a:xfrm>
            <a:off x="2392717" y="4383286"/>
            <a:ext cx="2385652" cy="693923"/>
          </a:xfrm>
          <a:prstGeom prst="roundRect">
            <a:avLst/>
          </a:prstGeom>
          <a:solidFill>
            <a:srgbClr val="00E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Microscale internal variability of the ABL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71FC969-124A-4811-2950-2418B3F1BAFF}"/>
              </a:ext>
            </a:extLst>
          </p:cNvPr>
          <p:cNvSpPr/>
          <p:nvPr/>
        </p:nvSpPr>
        <p:spPr>
          <a:xfrm>
            <a:off x="4363413" y="2072145"/>
            <a:ext cx="1864800" cy="393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Meteorological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Context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36A57D8-25B4-34BA-C750-EC44D38A574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903185" y="2683598"/>
            <a:ext cx="4588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258CA22-62DF-C855-4809-BAEAE73B7684}"/>
              </a:ext>
            </a:extLst>
          </p:cNvPr>
          <p:cNvCxnSpPr>
            <a:cxnSpLocks/>
            <a:stCxn id="20" idx="3"/>
            <a:endCxn id="7" idx="1"/>
          </p:cNvCxnSpPr>
          <p:nvPr/>
        </p:nvCxnSpPr>
        <p:spPr>
          <a:xfrm flipV="1">
            <a:off x="3903185" y="2268802"/>
            <a:ext cx="460228" cy="4147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5CD034A-D8B2-DF73-3C4F-9A590774704D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903185" y="2683598"/>
            <a:ext cx="458874" cy="399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>
            <a:extLst>
              <a:ext uri="{FF2B5EF4-FFF2-40B4-BE49-F238E27FC236}">
                <a16:creationId xmlns:a16="http://schemas.microsoft.com/office/drawing/2014/main" id="{96A3FEC4-AC42-A1A4-3ED9-94ED108301C8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 flipV="1">
            <a:off x="1847920" y="2683598"/>
            <a:ext cx="526633" cy="49090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12">
            <a:extLst>
              <a:ext uri="{FF2B5EF4-FFF2-40B4-BE49-F238E27FC236}">
                <a16:creationId xmlns:a16="http://schemas.microsoft.com/office/drawing/2014/main" id="{227CA5A3-2829-3AF1-2322-5CE66BE021AB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>
            <a:off x="1847920" y="3174499"/>
            <a:ext cx="526632" cy="40354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2DD3534-5C9B-F566-359B-989FAEE16F68}"/>
              </a:ext>
            </a:extLst>
          </p:cNvPr>
          <p:cNvCxnSpPr>
            <a:cxnSpLocks/>
            <a:stCxn id="15" idx="3"/>
            <a:endCxn id="8" idx="1"/>
          </p:cNvCxnSpPr>
          <p:nvPr/>
        </p:nvCxnSpPr>
        <p:spPr>
          <a:xfrm>
            <a:off x="1858903" y="4727788"/>
            <a:ext cx="533814" cy="2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F7E13D7-8DD7-0557-B4EA-7E0783D20FC4}"/>
              </a:ext>
            </a:extLst>
          </p:cNvPr>
          <p:cNvSpPr/>
          <p:nvPr/>
        </p:nvSpPr>
        <p:spPr>
          <a:xfrm>
            <a:off x="328882" y="4380826"/>
            <a:ext cx="1530021" cy="693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E3CC"/>
                </a:solidFill>
              </a:rPr>
              <a:t>Aleatory</a:t>
            </a:r>
            <a:r>
              <a:rPr lang="en-US" sz="1800" dirty="0">
                <a:solidFill>
                  <a:srgbClr val="00E3CC"/>
                </a:solidFill>
              </a:rPr>
              <a:t> uncertainty</a:t>
            </a:r>
            <a:endParaRPr lang="en-US" sz="1800" b="1" dirty="0">
              <a:solidFill>
                <a:srgbClr val="00E3CC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EE5AE4-8329-3DDD-9914-F95AA40E0F30}"/>
              </a:ext>
            </a:extLst>
          </p:cNvPr>
          <p:cNvSpPr/>
          <p:nvPr/>
        </p:nvSpPr>
        <p:spPr>
          <a:xfrm>
            <a:off x="317899" y="2827537"/>
            <a:ext cx="1530021" cy="693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03CE6"/>
                </a:solidFill>
              </a:rPr>
              <a:t>Epistemic</a:t>
            </a:r>
            <a:r>
              <a:rPr lang="en-US" sz="1800" dirty="0">
                <a:solidFill>
                  <a:srgbClr val="F03CE6"/>
                </a:solidFill>
              </a:rPr>
              <a:t> uncertainty</a:t>
            </a:r>
            <a:endParaRPr lang="en-US" sz="1800" b="1" dirty="0">
              <a:solidFill>
                <a:srgbClr val="F03CE6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255A90B-AD32-8C2B-128F-A8B31DD0062D}"/>
              </a:ext>
            </a:extLst>
          </p:cNvPr>
          <p:cNvSpPr/>
          <p:nvPr/>
        </p:nvSpPr>
        <p:spPr>
          <a:xfrm>
            <a:off x="2374553" y="2336636"/>
            <a:ext cx="1528632" cy="69392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Boundary conditions</a:t>
            </a:r>
          </a:p>
        </p:txBody>
      </p: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635CB028-AB25-A42D-C2C1-CCE6890BD848}"/>
              </a:ext>
            </a:extLst>
          </p:cNvPr>
          <p:cNvSpPr/>
          <p:nvPr/>
        </p:nvSpPr>
        <p:spPr>
          <a:xfrm>
            <a:off x="3903185" y="3289780"/>
            <a:ext cx="227302" cy="58535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3C29F9C-9018-1376-A8EA-9216589D4B68}"/>
              </a:ext>
            </a:extLst>
          </p:cNvPr>
          <p:cNvSpPr/>
          <p:nvPr/>
        </p:nvSpPr>
        <p:spPr>
          <a:xfrm>
            <a:off x="2374552" y="3231084"/>
            <a:ext cx="1528633" cy="69392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Structural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2EE50C5-6262-7C20-7B46-2E80C19EC49E}"/>
              </a:ext>
            </a:extLst>
          </p:cNvPr>
          <p:cNvSpPr/>
          <p:nvPr/>
        </p:nvSpPr>
        <p:spPr>
          <a:xfrm>
            <a:off x="4362059" y="2486941"/>
            <a:ext cx="1987506" cy="393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Pollutant source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B1762296-D28A-918B-7431-12F5AA0C29FE}"/>
              </a:ext>
            </a:extLst>
          </p:cNvPr>
          <p:cNvSpPr/>
          <p:nvPr/>
        </p:nvSpPr>
        <p:spPr>
          <a:xfrm>
            <a:off x="4362059" y="2886339"/>
            <a:ext cx="1866154" cy="3933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Urban geometry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63B721F-10A5-FC68-B555-E2A1A1A05A23}"/>
              </a:ext>
            </a:extLst>
          </p:cNvPr>
          <p:cNvSpPr txBox="1"/>
          <p:nvPr/>
        </p:nvSpPr>
        <p:spPr>
          <a:xfrm>
            <a:off x="4030884" y="3290360"/>
            <a:ext cx="2306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- Subgrid-scale model</a:t>
            </a:r>
          </a:p>
          <a:p>
            <a:r>
              <a:rPr lang="en-US" sz="1600" dirty="0"/>
              <a:t>- Numerical scheme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5698967-F812-9C0F-8E68-C42DF6B73088}"/>
              </a:ext>
            </a:extLst>
          </p:cNvPr>
          <p:cNvCxnSpPr>
            <a:cxnSpLocks/>
          </p:cNvCxnSpPr>
          <p:nvPr/>
        </p:nvCxnSpPr>
        <p:spPr>
          <a:xfrm flipH="1" flipV="1">
            <a:off x="8876242" y="2832880"/>
            <a:ext cx="537112" cy="471039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28E1BDFF-E91B-643E-B751-4CEEB8174885}"/>
              </a:ext>
            </a:extLst>
          </p:cNvPr>
          <p:cNvSpPr/>
          <p:nvPr/>
        </p:nvSpPr>
        <p:spPr>
          <a:xfrm>
            <a:off x="8362342" y="2883303"/>
            <a:ext cx="72000" cy="706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933D29F-2293-EF05-A341-978A4C4CCE13}"/>
              </a:ext>
            </a:extLst>
          </p:cNvPr>
          <p:cNvCxnSpPr>
            <a:cxnSpLocks/>
          </p:cNvCxnSpPr>
          <p:nvPr/>
        </p:nvCxnSpPr>
        <p:spPr>
          <a:xfrm>
            <a:off x="9413354" y="3306038"/>
            <a:ext cx="0" cy="7795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space réservé du contenu 1">
            <a:extLst>
              <a:ext uri="{FF2B5EF4-FFF2-40B4-BE49-F238E27FC236}">
                <a16:creationId xmlns:a16="http://schemas.microsoft.com/office/drawing/2014/main" id="{ED20C007-5CFE-D73C-78EC-20220CACD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7"/>
            <a:ext cx="11861378" cy="52149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Uncertainty in LES microscale dispersion modeling</a:t>
            </a:r>
            <a:endParaRPr lang="en-US" dirty="0"/>
          </a:p>
          <a:p>
            <a:pPr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5587C66-650B-9FA1-BE6C-733893A96E0C}"/>
              </a:ext>
            </a:extLst>
          </p:cNvPr>
          <p:cNvSpPr txBox="1"/>
          <p:nvPr/>
        </p:nvSpPr>
        <p:spPr>
          <a:xfrm>
            <a:off x="1683827" y="5530568"/>
            <a:ext cx="32681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i="1" dirty="0"/>
              <a:t>Focus on uncertainties related to atmospheric conditions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8442DA1F-2C55-D6CC-6655-A58095D928FE}"/>
              </a:ext>
            </a:extLst>
          </p:cNvPr>
          <p:cNvSpPr/>
          <p:nvPr/>
        </p:nvSpPr>
        <p:spPr>
          <a:xfrm>
            <a:off x="2392717" y="4383286"/>
            <a:ext cx="2385652" cy="693923"/>
          </a:xfrm>
          <a:prstGeom prst="roundRect">
            <a:avLst/>
          </a:prstGeom>
          <a:solidFill>
            <a:srgbClr val="00E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highlight>
                  <a:srgbClr val="FFFF00"/>
                </a:highlight>
              </a:rPr>
              <a:t>Microscale internal variability of the ABL</a:t>
            </a:r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948A5237-0328-0FBA-E919-8399D42F5FB4}"/>
              </a:ext>
            </a:extLst>
          </p:cNvPr>
          <p:cNvSpPr/>
          <p:nvPr/>
        </p:nvSpPr>
        <p:spPr>
          <a:xfrm>
            <a:off x="4363413" y="2072145"/>
            <a:ext cx="1864800" cy="393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highlight>
                  <a:srgbClr val="FFFF00"/>
                </a:highlight>
              </a:rPr>
              <a:t>Meteorological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DF50C06-A012-0902-3B6F-20FEC1E16A27}"/>
              </a:ext>
            </a:extLst>
          </p:cNvPr>
          <p:cNvSpPr/>
          <p:nvPr/>
        </p:nvSpPr>
        <p:spPr>
          <a:xfrm>
            <a:off x="1053926" y="5766522"/>
            <a:ext cx="552603" cy="226585"/>
          </a:xfrm>
          <a:prstGeom prst="rect">
            <a:avLst/>
          </a:prstGeom>
          <a:solidFill>
            <a:srgbClr val="FD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1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20" grpId="0" animBg="1"/>
      <p:bldP spid="21" grpId="0" animBg="1"/>
      <p:bldP spid="22" grpId="0" animBg="1"/>
      <p:bldP spid="23" grpId="0"/>
      <p:bldP spid="24" grpId="0"/>
      <p:bldP spid="25" grpId="0"/>
      <p:bldP spid="33" grpId="0" animBg="1"/>
      <p:bldP spid="61" grpId="0"/>
      <p:bldP spid="62" grpId="0" animBg="1"/>
      <p:bldP spid="63" grpId="0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9100A525-35B3-CD89-D735-FFEC8E834370}"/>
              </a:ext>
            </a:extLst>
          </p:cNvPr>
          <p:cNvSpPr txBox="1">
            <a:spLocks/>
          </p:cNvSpPr>
          <p:nvPr/>
        </p:nvSpPr>
        <p:spPr>
          <a:xfrm>
            <a:off x="240310" y="1263695"/>
            <a:ext cx="11714623" cy="550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State estimation versus parameter estimation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99363" lvl="1" indent="0">
              <a:buClr>
                <a:schemeClr val="tx1"/>
              </a:buClr>
              <a:buNone/>
            </a:pPr>
            <a:endParaRPr lang="en-US" b="1" dirty="0"/>
          </a:p>
          <a:p>
            <a:pPr marL="115200" indent="0">
              <a:buClr>
                <a:schemeClr val="tx1"/>
              </a:buClr>
              <a:buNone/>
            </a:pPr>
            <a:r>
              <a:rPr lang="en-US" sz="1600" i="1" dirty="0">
                <a:latin typeface="+mn-lt"/>
              </a:rPr>
              <a:t>	*Mons et al. 2017, Sousa et al. 2018, Sousa et  </a:t>
            </a:r>
            <a:r>
              <a:rPr lang="en-US" sz="1600" i="1" dirty="0" err="1">
                <a:latin typeface="+mn-lt"/>
              </a:rPr>
              <a:t>Gorlé</a:t>
            </a:r>
            <a:r>
              <a:rPr lang="en-US" sz="1600" i="1" dirty="0">
                <a:latin typeface="+mn-lt"/>
              </a:rPr>
              <a:t>. 2019, </a:t>
            </a:r>
            <a:r>
              <a:rPr lang="en-US" sz="1600" i="1" dirty="0" err="1">
                <a:latin typeface="+mn-lt"/>
              </a:rPr>
              <a:t>Defforge</a:t>
            </a:r>
            <a:r>
              <a:rPr lang="en-US" sz="1600" i="1" dirty="0">
                <a:latin typeface="+mn-lt"/>
              </a:rPr>
              <a:t> et al. 2019, </a:t>
            </a:r>
            <a:r>
              <a:rPr lang="en-US" sz="1600" i="1" dirty="0" err="1">
                <a:latin typeface="+mn-lt"/>
              </a:rPr>
              <a:t>Defforge</a:t>
            </a:r>
            <a:r>
              <a:rPr lang="en-US" sz="1600" i="1" dirty="0">
                <a:latin typeface="+mn-lt"/>
              </a:rPr>
              <a:t> et al. 2021.</a:t>
            </a:r>
          </a:p>
          <a:p>
            <a:pPr marL="115200" indent="0">
              <a:buClr>
                <a:schemeClr val="tx1"/>
              </a:buClr>
              <a:buNone/>
            </a:pPr>
            <a:endParaRPr lang="en-US" sz="1000" b="1" i="1" dirty="0">
              <a:latin typeface="+mn-lt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Control vector definition:</a:t>
            </a:r>
            <a:endParaRPr lang="en-US" b="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9" name="MUST_movie_velocity_only_loop">
            <a:hlinkClick r:id="" action="ppaction://media"/>
            <a:extLst>
              <a:ext uri="{FF2B5EF4-FFF2-40B4-BE49-F238E27FC236}">
                <a16:creationId xmlns:a16="http://schemas.microsoft.com/office/drawing/2014/main" id="{8B942B5D-3125-73A0-EF55-C42FB6364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3950"/>
          <a:stretch/>
        </p:blipFill>
        <p:spPr>
          <a:xfrm>
            <a:off x="5480717" y="1647516"/>
            <a:ext cx="5349731" cy="255445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Approach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038969D2-41CD-E28D-7806-394624FCC351}"/>
              </a:ext>
            </a:extLst>
          </p:cNvPr>
          <p:cNvSpPr txBox="1">
            <a:spLocks/>
          </p:cNvSpPr>
          <p:nvPr/>
        </p:nvSpPr>
        <p:spPr>
          <a:xfrm>
            <a:off x="762926" y="1896853"/>
            <a:ext cx="2554320" cy="2055784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1800" dirty="0"/>
              <a:t>At the microscale, initial conditions have low persistence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800" dirty="0"/>
              <a:t>⇒ More relevant to estimate boundary condition parameters*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1">
                <a:extLst>
                  <a:ext uri="{FF2B5EF4-FFF2-40B4-BE49-F238E27FC236}">
                    <a16:creationId xmlns:a16="http://schemas.microsoft.com/office/drawing/2014/main" id="{7C30201E-CAD2-36F6-187D-F3E49D7907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9968" y="4915065"/>
                <a:ext cx="2633652" cy="57554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457200" indent="-4572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1363" indent="-342000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tabLst/>
                  <a:defRPr sz="20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200121" indent="-28574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8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543012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6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00201" indent="-171446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00000"/>
                  <a:buFont typeface="Wingdings" pitchFamily="2" charset="2"/>
                  <a:buChar char="v"/>
                  <a:defRPr sz="1400" kern="1200" cap="none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520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𝛉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𝑖𝑛𝑙𝑒𝑡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Espace réservé du contenu 1">
                <a:extLst>
                  <a:ext uri="{FF2B5EF4-FFF2-40B4-BE49-F238E27FC236}">
                    <a16:creationId xmlns:a16="http://schemas.microsoft.com/office/drawing/2014/main" id="{7C30201E-CAD2-36F6-187D-F3E49D790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968" y="4915065"/>
                <a:ext cx="2633652" cy="5755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E4C8B942-E9AA-7634-4068-BAB8B94258F6}"/>
              </a:ext>
            </a:extLst>
          </p:cNvPr>
          <p:cNvSpPr txBox="1"/>
          <p:nvPr/>
        </p:nvSpPr>
        <p:spPr>
          <a:xfrm>
            <a:off x="4069094" y="5793180"/>
            <a:ext cx="2027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Inlet wind direction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2EE9112-0026-457E-1178-A55A88FA8C99}"/>
              </a:ext>
            </a:extLst>
          </p:cNvPr>
          <p:cNvSpPr txBox="1"/>
          <p:nvPr/>
        </p:nvSpPr>
        <p:spPr>
          <a:xfrm>
            <a:off x="6411538" y="5793180"/>
            <a:ext cx="2732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Inlet wind friction velocity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F25E107-7187-FB89-5238-C083573C37BB}"/>
              </a:ext>
            </a:extLst>
          </p:cNvPr>
          <p:cNvCxnSpPr>
            <a:endCxn id="11" idx="0"/>
          </p:cNvCxnSpPr>
          <p:nvPr/>
        </p:nvCxnSpPr>
        <p:spPr>
          <a:xfrm flipH="1">
            <a:off x="5082944" y="5354576"/>
            <a:ext cx="888878" cy="43860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38C1A7D-AB37-3E2C-5FBF-FA95315DBB81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784622" y="5354576"/>
            <a:ext cx="993147" cy="43860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B80D0C99-C8AF-ADEC-A739-9CABE78CE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9" t="9753" r="6387" b="50216"/>
          <a:stretch/>
        </p:blipFill>
        <p:spPr>
          <a:xfrm>
            <a:off x="10969462" y="1819673"/>
            <a:ext cx="477472" cy="124177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4D628B4-96B2-2DFA-4126-2E6D1490908E}"/>
              </a:ext>
            </a:extLst>
          </p:cNvPr>
          <p:cNvSpPr/>
          <p:nvPr/>
        </p:nvSpPr>
        <p:spPr>
          <a:xfrm>
            <a:off x="10546065" y="3584717"/>
            <a:ext cx="1502480" cy="6515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Uniform initial conditions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0847A78-F1B7-DAEE-C42E-00C171B5E28C}"/>
              </a:ext>
            </a:extLst>
          </p:cNvPr>
          <p:cNvCxnSpPr>
            <a:cxnSpLocks/>
          </p:cNvCxnSpPr>
          <p:nvPr/>
        </p:nvCxnSpPr>
        <p:spPr>
          <a:xfrm flipH="1" flipV="1">
            <a:off x="9731022" y="3429000"/>
            <a:ext cx="815043" cy="31891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BB80A2A-AFA7-0457-9C91-519DB2F8836D}"/>
              </a:ext>
            </a:extLst>
          </p:cNvPr>
          <p:cNvSpPr/>
          <p:nvPr/>
        </p:nvSpPr>
        <p:spPr>
          <a:xfrm>
            <a:off x="3993407" y="1936911"/>
            <a:ext cx="1037715" cy="181829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Inlet boundary condition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3658E52-06B7-2316-5C5E-661DA03A30F6}"/>
              </a:ext>
            </a:extLst>
          </p:cNvPr>
          <p:cNvCxnSpPr>
            <a:cxnSpLocks/>
          </p:cNvCxnSpPr>
          <p:nvPr/>
        </p:nvCxnSpPr>
        <p:spPr>
          <a:xfrm>
            <a:off x="5117892" y="2099339"/>
            <a:ext cx="3673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B11B75B-D213-E6F2-E5D7-BFA864E69FF1}"/>
              </a:ext>
            </a:extLst>
          </p:cNvPr>
          <p:cNvCxnSpPr>
            <a:cxnSpLocks/>
          </p:cNvCxnSpPr>
          <p:nvPr/>
        </p:nvCxnSpPr>
        <p:spPr>
          <a:xfrm>
            <a:off x="5117892" y="2316827"/>
            <a:ext cx="3673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BB0CCBD-C8B4-2628-50A4-0A5271A58698}"/>
              </a:ext>
            </a:extLst>
          </p:cNvPr>
          <p:cNvCxnSpPr>
            <a:cxnSpLocks/>
          </p:cNvCxnSpPr>
          <p:nvPr/>
        </p:nvCxnSpPr>
        <p:spPr>
          <a:xfrm>
            <a:off x="5117892" y="2534315"/>
            <a:ext cx="3673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8E38E8F-C8B4-8467-C349-7D228C4A9938}"/>
              </a:ext>
            </a:extLst>
          </p:cNvPr>
          <p:cNvCxnSpPr>
            <a:cxnSpLocks/>
          </p:cNvCxnSpPr>
          <p:nvPr/>
        </p:nvCxnSpPr>
        <p:spPr>
          <a:xfrm>
            <a:off x="5117892" y="2751803"/>
            <a:ext cx="3673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E94F03A-3550-EE06-18C9-26898B081256}"/>
              </a:ext>
            </a:extLst>
          </p:cNvPr>
          <p:cNvCxnSpPr>
            <a:cxnSpLocks/>
          </p:cNvCxnSpPr>
          <p:nvPr/>
        </p:nvCxnSpPr>
        <p:spPr>
          <a:xfrm>
            <a:off x="5117892" y="2969291"/>
            <a:ext cx="3673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9D30BDC-5B62-13B8-E8CE-F7D5F4B71105}"/>
              </a:ext>
            </a:extLst>
          </p:cNvPr>
          <p:cNvCxnSpPr>
            <a:cxnSpLocks/>
          </p:cNvCxnSpPr>
          <p:nvPr/>
        </p:nvCxnSpPr>
        <p:spPr>
          <a:xfrm>
            <a:off x="5117892" y="3186779"/>
            <a:ext cx="3673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4C33768-A062-1E71-1ABA-36A3611828D7}"/>
              </a:ext>
            </a:extLst>
          </p:cNvPr>
          <p:cNvCxnSpPr>
            <a:cxnSpLocks/>
          </p:cNvCxnSpPr>
          <p:nvPr/>
        </p:nvCxnSpPr>
        <p:spPr>
          <a:xfrm>
            <a:off x="5117892" y="3404267"/>
            <a:ext cx="3673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9AFDB3F3-7E47-1276-2CAD-AC081602B49B}"/>
              </a:ext>
            </a:extLst>
          </p:cNvPr>
          <p:cNvCxnSpPr>
            <a:cxnSpLocks/>
          </p:cNvCxnSpPr>
          <p:nvPr/>
        </p:nvCxnSpPr>
        <p:spPr>
          <a:xfrm>
            <a:off x="5117892" y="3621755"/>
            <a:ext cx="3673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5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56F50952-DD7B-2972-CD31-00BF5873DFE3}"/>
              </a:ext>
            </a:extLst>
          </p:cNvPr>
          <p:cNvSpPr txBox="1">
            <a:spLocks/>
          </p:cNvSpPr>
          <p:nvPr/>
        </p:nvSpPr>
        <p:spPr>
          <a:xfrm>
            <a:off x="2168644" y="5477682"/>
            <a:ext cx="7932032" cy="953514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4163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dirty="0"/>
              <a:t>Take account of aleatory uncertainty linked to internal variability in the assimilation system</a:t>
            </a:r>
            <a:endParaRPr lang="en-US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0CFCC7-229D-CCA4-8E70-2D7A8496B078}"/>
              </a:ext>
            </a:extLst>
          </p:cNvPr>
          <p:cNvSpPr/>
          <p:nvPr/>
        </p:nvSpPr>
        <p:spPr>
          <a:xfrm>
            <a:off x="2422871" y="5234128"/>
            <a:ext cx="1901963" cy="3633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Objective #1</a:t>
            </a:r>
          </a:p>
        </p:txBody>
      </p:sp>
      <p:sp>
        <p:nvSpPr>
          <p:cNvPr id="50" name="Espace réservé du contenu 1">
            <a:extLst>
              <a:ext uri="{FF2B5EF4-FFF2-40B4-BE49-F238E27FC236}">
                <a16:creationId xmlns:a16="http://schemas.microsoft.com/office/drawing/2014/main" id="{6D981D67-A15D-21C7-E361-0030108BBCEE}"/>
              </a:ext>
            </a:extLst>
          </p:cNvPr>
          <p:cNvSpPr txBox="1">
            <a:spLocks/>
          </p:cNvSpPr>
          <p:nvPr/>
        </p:nvSpPr>
        <p:spPr>
          <a:xfrm>
            <a:off x="240310" y="1263696"/>
            <a:ext cx="11714623" cy="553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b="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151AAFA1-B6F7-9605-F7A1-175A2A67FC5C}"/>
              </a:ext>
            </a:extLst>
          </p:cNvPr>
          <p:cNvSpPr txBox="1">
            <a:spLocks/>
          </p:cNvSpPr>
          <p:nvPr/>
        </p:nvSpPr>
        <p:spPr>
          <a:xfrm>
            <a:off x="252412" y="3874361"/>
            <a:ext cx="10818215" cy="1355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03CE6"/>
                </a:solidFill>
              </a:rPr>
              <a:t>Epistemic </a:t>
            </a:r>
            <a:r>
              <a:rPr lang="en-US" dirty="0"/>
              <a:t>uncertainty</a:t>
            </a:r>
            <a:r>
              <a:rPr lang="en-US" b="1" dirty="0">
                <a:solidFill>
                  <a:srgbClr val="F03CE6"/>
                </a:solidFill>
              </a:rPr>
              <a:t> </a:t>
            </a:r>
            <a:r>
              <a:rPr lang="en-US" dirty="0"/>
              <a:t>on boundary condition parameters: </a:t>
            </a:r>
            <a:r>
              <a:rPr lang="en-US" sz="2400" b="1" dirty="0">
                <a:solidFill>
                  <a:srgbClr val="00B050"/>
                </a:solidFill>
              </a:rPr>
              <a:t>✓</a:t>
            </a:r>
            <a:endParaRPr lang="en-US" dirty="0"/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sz="400" b="1" dirty="0">
              <a:solidFill>
                <a:srgbClr val="00E3CC"/>
              </a:solidFill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E3CC"/>
                </a:solidFill>
              </a:rPr>
              <a:t>Aleatory </a:t>
            </a:r>
            <a:r>
              <a:rPr lang="en-US" dirty="0"/>
              <a:t>uncertainty associated with the internal variability: </a:t>
            </a:r>
            <a:r>
              <a:rPr lang="en-US" b="1" dirty="0">
                <a:solidFill>
                  <a:srgbClr val="FF0000"/>
                </a:solidFill>
              </a:rPr>
              <a:t>✗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C22D3F-74B3-D21F-9DC3-CD0C560C9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181" y="1739257"/>
            <a:ext cx="9147226" cy="225818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6FC5889-30F9-86A0-199B-06B72C419512}"/>
              </a:ext>
            </a:extLst>
          </p:cNvPr>
          <p:cNvSpPr txBox="1"/>
          <p:nvPr/>
        </p:nvSpPr>
        <p:spPr>
          <a:xfrm>
            <a:off x="7464762" y="3997445"/>
            <a:ext cx="3405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Mons et al. 2017, Sousa and </a:t>
            </a:r>
            <a:r>
              <a:rPr lang="en-US" sz="1600" i="1" dirty="0" err="1"/>
              <a:t>Gorlé</a:t>
            </a:r>
            <a:r>
              <a:rPr lang="en-US" sz="1600" i="1" dirty="0"/>
              <a:t>. 2019, </a:t>
            </a:r>
            <a:r>
              <a:rPr lang="en-US" sz="1600" i="1" dirty="0" err="1"/>
              <a:t>Defforge</a:t>
            </a:r>
            <a:r>
              <a:rPr lang="en-US" sz="1600" i="1" dirty="0"/>
              <a:t> et al. 2021</a:t>
            </a:r>
            <a:endParaRPr lang="fr-FR" sz="1600" i="1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5F4E3D0-848F-7A92-CCDD-02AD35BFD0DB}"/>
              </a:ext>
            </a:extLst>
          </p:cNvPr>
          <p:cNvSpPr/>
          <p:nvPr/>
        </p:nvSpPr>
        <p:spPr>
          <a:xfrm>
            <a:off x="4425832" y="3429001"/>
            <a:ext cx="1365954" cy="553816"/>
          </a:xfrm>
          <a:prstGeom prst="ellipse">
            <a:avLst/>
          </a:prstGeom>
          <a:noFill/>
          <a:ln w="38100">
            <a:solidFill>
              <a:srgbClr val="00E3CC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039018"/>
                      <a:gd name="connsiteY0" fmla="*/ 382602 h 765204"/>
                      <a:gd name="connsiteX1" fmla="*/ 519509 w 1039018"/>
                      <a:gd name="connsiteY1" fmla="*/ 0 h 765204"/>
                      <a:gd name="connsiteX2" fmla="*/ 1039018 w 1039018"/>
                      <a:gd name="connsiteY2" fmla="*/ 382602 h 765204"/>
                      <a:gd name="connsiteX3" fmla="*/ 519509 w 1039018"/>
                      <a:gd name="connsiteY3" fmla="*/ 765204 h 765204"/>
                      <a:gd name="connsiteX4" fmla="*/ 0 w 1039018"/>
                      <a:gd name="connsiteY4" fmla="*/ 382602 h 76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018" h="765204" extrusionOk="0">
                        <a:moveTo>
                          <a:pt x="0" y="382602"/>
                        </a:moveTo>
                        <a:cubicBezTo>
                          <a:pt x="-23096" y="118969"/>
                          <a:pt x="287549" y="-4764"/>
                          <a:pt x="519509" y="0"/>
                        </a:cubicBezTo>
                        <a:cubicBezTo>
                          <a:pt x="795020" y="25540"/>
                          <a:pt x="1021828" y="198268"/>
                          <a:pt x="1039018" y="382602"/>
                        </a:cubicBezTo>
                        <a:cubicBezTo>
                          <a:pt x="1019519" y="580238"/>
                          <a:pt x="772320" y="807401"/>
                          <a:pt x="519509" y="765204"/>
                        </a:cubicBezTo>
                        <a:cubicBezTo>
                          <a:pt x="222871" y="742014"/>
                          <a:pt x="-4853" y="566794"/>
                          <a:pt x="0" y="38260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1E3E69F-5E20-893F-F3BB-B1C0E407BD1F}"/>
              </a:ext>
            </a:extLst>
          </p:cNvPr>
          <p:cNvSpPr/>
          <p:nvPr/>
        </p:nvSpPr>
        <p:spPr>
          <a:xfrm>
            <a:off x="4625560" y="2018324"/>
            <a:ext cx="1143647" cy="388201"/>
          </a:xfrm>
          <a:prstGeom prst="ellipse">
            <a:avLst/>
          </a:prstGeom>
          <a:noFill/>
          <a:ln w="38100">
            <a:solidFill>
              <a:srgbClr val="00E3CC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039018"/>
                      <a:gd name="connsiteY0" fmla="*/ 194101 h 388201"/>
                      <a:gd name="connsiteX1" fmla="*/ 519509 w 1039018"/>
                      <a:gd name="connsiteY1" fmla="*/ 0 h 388201"/>
                      <a:gd name="connsiteX2" fmla="*/ 1039018 w 1039018"/>
                      <a:gd name="connsiteY2" fmla="*/ 194101 h 388201"/>
                      <a:gd name="connsiteX3" fmla="*/ 519509 w 1039018"/>
                      <a:gd name="connsiteY3" fmla="*/ 388202 h 388201"/>
                      <a:gd name="connsiteX4" fmla="*/ 0 w 1039018"/>
                      <a:gd name="connsiteY4" fmla="*/ 194101 h 388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018" h="388201" extrusionOk="0">
                        <a:moveTo>
                          <a:pt x="0" y="194101"/>
                        </a:moveTo>
                        <a:cubicBezTo>
                          <a:pt x="-18920" y="44035"/>
                          <a:pt x="245889" y="-1153"/>
                          <a:pt x="519509" y="0"/>
                        </a:cubicBezTo>
                        <a:cubicBezTo>
                          <a:pt x="804381" y="4578"/>
                          <a:pt x="1029663" y="101580"/>
                          <a:pt x="1039018" y="194101"/>
                        </a:cubicBezTo>
                        <a:cubicBezTo>
                          <a:pt x="998753" y="273073"/>
                          <a:pt x="796461" y="400532"/>
                          <a:pt x="519509" y="388202"/>
                        </a:cubicBezTo>
                        <a:cubicBezTo>
                          <a:pt x="228932" y="379471"/>
                          <a:pt x="-3513" y="281675"/>
                          <a:pt x="0" y="19410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185D0F8-A0E1-3D04-E975-0BB3C04251E1}"/>
              </a:ext>
            </a:extLst>
          </p:cNvPr>
          <p:cNvSpPr/>
          <p:nvPr/>
        </p:nvSpPr>
        <p:spPr>
          <a:xfrm>
            <a:off x="1323071" y="1696946"/>
            <a:ext cx="2017963" cy="1176340"/>
          </a:xfrm>
          <a:prstGeom prst="ellipse">
            <a:avLst/>
          </a:prstGeom>
          <a:noFill/>
          <a:ln w="38100">
            <a:solidFill>
              <a:srgbClr val="F03CE6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039018"/>
                      <a:gd name="connsiteY0" fmla="*/ 194101 h 388201"/>
                      <a:gd name="connsiteX1" fmla="*/ 519509 w 1039018"/>
                      <a:gd name="connsiteY1" fmla="*/ 0 h 388201"/>
                      <a:gd name="connsiteX2" fmla="*/ 1039018 w 1039018"/>
                      <a:gd name="connsiteY2" fmla="*/ 194101 h 388201"/>
                      <a:gd name="connsiteX3" fmla="*/ 519509 w 1039018"/>
                      <a:gd name="connsiteY3" fmla="*/ 388202 h 388201"/>
                      <a:gd name="connsiteX4" fmla="*/ 0 w 1039018"/>
                      <a:gd name="connsiteY4" fmla="*/ 194101 h 388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018" h="388201" extrusionOk="0">
                        <a:moveTo>
                          <a:pt x="0" y="194101"/>
                        </a:moveTo>
                        <a:cubicBezTo>
                          <a:pt x="-18920" y="44035"/>
                          <a:pt x="245889" y="-1153"/>
                          <a:pt x="519509" y="0"/>
                        </a:cubicBezTo>
                        <a:cubicBezTo>
                          <a:pt x="804381" y="4578"/>
                          <a:pt x="1029663" y="101580"/>
                          <a:pt x="1039018" y="194101"/>
                        </a:cubicBezTo>
                        <a:cubicBezTo>
                          <a:pt x="998753" y="273073"/>
                          <a:pt x="796461" y="400532"/>
                          <a:pt x="519509" y="388202"/>
                        </a:cubicBezTo>
                        <a:cubicBezTo>
                          <a:pt x="228932" y="379471"/>
                          <a:pt x="-3513" y="281675"/>
                          <a:pt x="0" y="19410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98B7445A-FDFF-E97A-7999-6E8C3BD395FA}"/>
              </a:ext>
            </a:extLst>
          </p:cNvPr>
          <p:cNvSpPr/>
          <p:nvPr/>
        </p:nvSpPr>
        <p:spPr>
          <a:xfrm>
            <a:off x="7405511" y="3997445"/>
            <a:ext cx="81829" cy="55490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31DF00F4-FEA6-E36C-7782-09CC723F9A28}"/>
              </a:ext>
            </a:extLst>
          </p:cNvPr>
          <p:cNvSpPr txBox="1">
            <a:spLocks/>
          </p:cNvSpPr>
          <p:nvPr/>
        </p:nvSpPr>
        <p:spPr>
          <a:xfrm>
            <a:off x="240310" y="1263695"/>
            <a:ext cx="11714623" cy="550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Data assimilation system design</a:t>
            </a:r>
            <a:endParaRPr lang="en-US" b="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1740880D-FED9-D31D-8D88-2D0CF4276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1"/>
          <a:stretch/>
        </p:blipFill>
        <p:spPr>
          <a:xfrm>
            <a:off x="1747938" y="2327272"/>
            <a:ext cx="7270953" cy="45307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A606C9ED-164C-A63F-FAD7-0B04B15D3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1" y="1263696"/>
            <a:ext cx="11861378" cy="5594303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Effect of the internal variability of the ABL on the mean concentration predictions</a:t>
            </a:r>
            <a:endParaRPr lang="en-US" dirty="0"/>
          </a:p>
          <a:p>
            <a:pPr marL="952530" lvl="1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/>
              <a:t>Estimation using stationary bootstrap of LES sub-averages (Lumet et al. 2024)</a:t>
            </a:r>
            <a:endParaRPr lang="en-US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E5248F2-4599-6508-964D-8DB12E5B49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5" r="31461"/>
          <a:stretch/>
        </p:blipFill>
        <p:spPr>
          <a:xfrm>
            <a:off x="5899356" y="2324359"/>
            <a:ext cx="3174254" cy="453072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E68B968-D55F-3264-55AD-BE08EFE01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6" t="33080" b="36241"/>
          <a:stretch/>
        </p:blipFill>
        <p:spPr>
          <a:xfrm>
            <a:off x="9018891" y="2960976"/>
            <a:ext cx="3082798" cy="1498871"/>
          </a:xfrm>
          <a:prstGeom prst="rect">
            <a:avLst/>
          </a:prstGeom>
        </p:spPr>
      </p:pic>
      <p:sp>
        <p:nvSpPr>
          <p:cNvPr id="3" name="Rectangle avec flèche vers la droite 2">
            <a:extLst>
              <a:ext uri="{FF2B5EF4-FFF2-40B4-BE49-F238E27FC236}">
                <a16:creationId xmlns:a16="http://schemas.microsoft.com/office/drawing/2014/main" id="{67239319-B92C-20B5-5806-543D49AD3D15}"/>
              </a:ext>
            </a:extLst>
          </p:cNvPr>
          <p:cNvSpPr/>
          <p:nvPr/>
        </p:nvSpPr>
        <p:spPr>
          <a:xfrm>
            <a:off x="1792182" y="3871208"/>
            <a:ext cx="4121922" cy="1301415"/>
          </a:xfrm>
          <a:prstGeom prst="rightArrowCallout">
            <a:avLst>
              <a:gd name="adj1" fmla="val 25000"/>
              <a:gd name="adj2" fmla="val 25000"/>
              <a:gd name="adj3" fmla="val 18460"/>
              <a:gd name="adj4" fmla="val 85265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207EA55E-68C5-3E30-8E9D-FA217044D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6" t="33080" b="46931"/>
          <a:stretch/>
        </p:blipFill>
        <p:spPr>
          <a:xfrm>
            <a:off x="9018891" y="2960977"/>
            <a:ext cx="3082798" cy="9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0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0DFE4B-51EB-929D-CB73-BB2D0CB74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81" y="1739257"/>
            <a:ext cx="9147226" cy="22581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56F50952-DD7B-2972-CD31-00BF5873DFE3}"/>
              </a:ext>
            </a:extLst>
          </p:cNvPr>
          <p:cNvSpPr txBox="1">
            <a:spLocks/>
          </p:cNvSpPr>
          <p:nvPr/>
        </p:nvSpPr>
        <p:spPr>
          <a:xfrm>
            <a:off x="2168644" y="5477682"/>
            <a:ext cx="7932032" cy="953514"/>
          </a:xfrm>
          <a:prstGeom prst="roundRect">
            <a:avLst>
              <a:gd name="adj" fmla="val 5303"/>
            </a:avLst>
          </a:prstGeom>
          <a:solidFill>
            <a:srgbClr val="E3E5E4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4163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/>
              <a:t>Build a surrogate model to reduce the cost of the DA system without compromising the accuracy of its estimates</a:t>
            </a:r>
            <a:endParaRPr lang="en-US" b="1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0CFCC7-229D-CCA4-8E70-2D7A8496B078}"/>
              </a:ext>
            </a:extLst>
          </p:cNvPr>
          <p:cNvSpPr/>
          <p:nvPr/>
        </p:nvSpPr>
        <p:spPr>
          <a:xfrm>
            <a:off x="2422871" y="5234128"/>
            <a:ext cx="1901963" cy="3633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Objective #2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D0A9D51-ABBF-E2ED-9B54-3524A5F107C0}"/>
                  </a:ext>
                </a:extLst>
              </p:cNvPr>
              <p:cNvSpPr txBox="1"/>
              <p:nvPr/>
            </p:nvSpPr>
            <p:spPr>
              <a:xfrm>
                <a:off x="4450641" y="4327556"/>
                <a:ext cx="3292303" cy="73866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sz="2000" b="1" dirty="0"/>
                  <a:t>Issue: LES computational cost</a:t>
                </a:r>
              </a:p>
              <a:p>
                <a:pPr algn="ctr">
                  <a:buClr>
                    <a:schemeClr val="tx1"/>
                  </a:buClr>
                </a:pPr>
                <a:endParaRPr lang="en-US" sz="200" b="1" dirty="0"/>
              </a:p>
              <a:p>
                <a:pPr algn="ctr">
                  <a:buClr>
                    <a:schemeClr val="tx1"/>
                  </a:buClr>
                </a:pPr>
                <a:r>
                  <a:rPr lang="en-US" sz="2000" dirty="0"/>
                  <a:t>1 prediction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20 000 </a:t>
                </a:r>
                <a:r>
                  <a:rPr lang="en-US" sz="2000" dirty="0" err="1"/>
                  <a:t>h</a:t>
                </a:r>
                <a:r>
                  <a:rPr lang="en-US" sz="2000" baseline="-25000" dirty="0" err="1"/>
                  <a:t>CPU</a:t>
                </a:r>
                <a:endParaRPr lang="en-US" sz="2000" baseline="-250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D0A9D51-ABBF-E2ED-9B54-3524A5F10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641" y="4327556"/>
                <a:ext cx="3292303" cy="738664"/>
              </a:xfrm>
              <a:prstGeom prst="rect">
                <a:avLst/>
              </a:prstGeom>
              <a:blipFill>
                <a:blip r:embed="rId3"/>
                <a:stretch>
                  <a:fillRect l="-1145" t="-5000" r="-1145" b="-11667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Espace réservé du contenu 1">
            <a:extLst>
              <a:ext uri="{FF2B5EF4-FFF2-40B4-BE49-F238E27FC236}">
                <a16:creationId xmlns:a16="http://schemas.microsoft.com/office/drawing/2014/main" id="{6D981D67-A15D-21C7-E361-0030108BBCEE}"/>
              </a:ext>
            </a:extLst>
          </p:cNvPr>
          <p:cNvSpPr txBox="1">
            <a:spLocks/>
          </p:cNvSpPr>
          <p:nvPr/>
        </p:nvSpPr>
        <p:spPr>
          <a:xfrm>
            <a:off x="240310" y="1263696"/>
            <a:ext cx="11714623" cy="553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b="0" i="1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61D8B5-1610-86B1-4A49-401D46B6D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181" y="1260562"/>
            <a:ext cx="9147226" cy="2736883"/>
          </a:xfrm>
          <a:prstGeom prst="rect">
            <a:avLst/>
          </a:prstGeom>
        </p:spPr>
      </p:pic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EAE39CFC-BFED-2D16-73CC-45E146C5EF0B}"/>
              </a:ext>
            </a:extLst>
          </p:cNvPr>
          <p:cNvSpPr txBox="1">
            <a:spLocks/>
          </p:cNvSpPr>
          <p:nvPr/>
        </p:nvSpPr>
        <p:spPr>
          <a:xfrm>
            <a:off x="240310" y="1263695"/>
            <a:ext cx="11714623" cy="550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tabLst/>
              <a:defRPr sz="2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342000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 sz="20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8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6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itchFamily="2" charset="2"/>
              <a:buChar char="v"/>
              <a:defRPr sz="1400" kern="1200" cap="none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Data assimilation system design</a:t>
            </a:r>
            <a:endParaRPr lang="en-US" b="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D53C2-AB89-77E5-E78B-D999BF9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Contents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78FA1-C470-636A-757A-5E709A86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Reduced-cost DA system</a:t>
            </a: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endParaRPr lang="en-US" sz="3200" b="1" dirty="0">
              <a:solidFill>
                <a:schemeClr val="accent3"/>
              </a:solidFill>
            </a:endParaRPr>
          </a:p>
          <a:p>
            <a:pPr marL="514350" indent="-514350">
              <a:buClr>
                <a:schemeClr val="accent3"/>
              </a:buClr>
              <a:buFont typeface="+mj-lt"/>
              <a:buAutoNum type="romanUcPeriod"/>
            </a:pPr>
            <a:r>
              <a:rPr lang="en-US" sz="3600" b="1" dirty="0">
                <a:solidFill>
                  <a:schemeClr val="accent3"/>
                </a:solidFill>
              </a:rPr>
              <a:t>Assimilation of the real field measurements</a:t>
            </a:r>
          </a:p>
        </p:txBody>
      </p:sp>
    </p:spTree>
    <p:extLst>
      <p:ext uri="{BB962C8B-B14F-4D97-AF65-F5344CB8AC3E}">
        <p14:creationId xmlns:p14="http://schemas.microsoft.com/office/powerpoint/2010/main" val="2821570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4CC17A-C7FA-42F7-A285-99975430EB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6028FB-6012-4967-A451-C2FAE951FE25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3496C2-30B3-40CB-ACDC-46FFFFC8A1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Parallaxe</Template>
  <TotalTime>21519</TotalTime>
  <Words>1928</Words>
  <Application>Microsoft Macintosh PowerPoint</Application>
  <PresentationFormat>Personnalisé</PresentationFormat>
  <Paragraphs>332</Paragraphs>
  <Slides>37</Slides>
  <Notes>14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 Math</vt:lpstr>
      <vt:lpstr>Courier New</vt:lpstr>
      <vt:lpstr>Police système Courant</vt:lpstr>
      <vt:lpstr>Wingdings</vt:lpstr>
      <vt:lpstr>Parallaxe</vt:lpstr>
      <vt:lpstr>Présentation PowerPoint</vt:lpstr>
      <vt:lpstr>Context</vt:lpstr>
      <vt:lpstr>Context</vt:lpstr>
      <vt:lpstr>Context</vt:lpstr>
      <vt:lpstr>Approach</vt:lpstr>
      <vt:lpstr>Objectives</vt:lpstr>
      <vt:lpstr>Objectives</vt:lpstr>
      <vt:lpstr>Objectives</vt:lpstr>
      <vt:lpstr>Contents</vt:lpstr>
      <vt:lpstr>I – Reduced-cost DA system</vt:lpstr>
      <vt:lpstr>I – Reduced-cost DA system</vt:lpstr>
      <vt:lpstr>I – Reduced-cost DA system</vt:lpstr>
      <vt:lpstr>I – Reduced-cost DA system</vt:lpstr>
      <vt:lpstr>I – Reduced-cost DA system</vt:lpstr>
      <vt:lpstr>I – Reduced-cost DA system</vt:lpstr>
      <vt:lpstr>I – Reduced-cost DA system</vt:lpstr>
      <vt:lpstr>I – Reduced-cost DA system</vt:lpstr>
      <vt:lpstr>Contents</vt:lpstr>
      <vt:lpstr>II – Assimilation of the real field measurements</vt:lpstr>
      <vt:lpstr>II – Assimilation of the real field measurements</vt:lpstr>
      <vt:lpstr>II – Assimilation of the real field measurements</vt:lpstr>
      <vt:lpstr>II – Assimilation of the real field measurements</vt:lpstr>
      <vt:lpstr>II – Assimilation of the real field measurements</vt:lpstr>
      <vt:lpstr>II – Assimilation of the real field measurements</vt:lpstr>
      <vt:lpstr>Conclusion and perspectives</vt:lpstr>
      <vt:lpstr>References</vt:lpstr>
      <vt:lpstr>Présentation PowerPoint</vt:lpstr>
      <vt:lpstr>Appendices</vt:lpstr>
      <vt:lpstr>Appendices</vt:lpstr>
      <vt:lpstr>Appendices</vt:lpstr>
      <vt:lpstr>Appendices</vt:lpstr>
      <vt:lpstr>Appendices</vt:lpstr>
      <vt:lpstr>Appendices</vt:lpstr>
      <vt:lpstr>Appendices</vt:lpstr>
      <vt:lpstr>Appendices</vt:lpstr>
      <vt:lpstr>Appendices</vt:lpstr>
      <vt:lpstr>Appendices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de tableau de bord 1</dc:title>
  <dc:creator>charleen</dc:creator>
  <cp:lastModifiedBy>Eliott Lumet</cp:lastModifiedBy>
  <cp:revision>555</cp:revision>
  <cp:lastPrinted>2021-07-19T07:32:29Z</cp:lastPrinted>
  <dcterms:created xsi:type="dcterms:W3CDTF">2021-07-13T06:19:43Z</dcterms:created>
  <dcterms:modified xsi:type="dcterms:W3CDTF">2024-06-18T07:55:41Z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