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35" r:id="rId2"/>
    <p:sldId id="273" r:id="rId3"/>
    <p:sldId id="292" r:id="rId4"/>
    <p:sldId id="536" r:id="rId5"/>
    <p:sldId id="537" r:id="rId6"/>
    <p:sldId id="538" r:id="rId7"/>
    <p:sldId id="519" r:id="rId8"/>
    <p:sldId id="516" r:id="rId9"/>
    <p:sldId id="548" r:id="rId10"/>
    <p:sldId id="440" r:id="rId11"/>
    <p:sldId id="540" r:id="rId12"/>
    <p:sldId id="510" r:id="rId13"/>
    <p:sldId id="543" r:id="rId14"/>
    <p:sldId id="530" r:id="rId15"/>
    <p:sldId id="493" r:id="rId16"/>
    <p:sldId id="527" r:id="rId17"/>
    <p:sldId id="546" r:id="rId18"/>
    <p:sldId id="437" r:id="rId19"/>
    <p:sldId id="428" r:id="rId20"/>
    <p:sldId id="513" r:id="rId21"/>
    <p:sldId id="532" r:id="rId22"/>
    <p:sldId id="471" r:id="rId23"/>
    <p:sldId id="531" r:id="rId24"/>
    <p:sldId id="534" r:id="rId25"/>
    <p:sldId id="443" r:id="rId26"/>
    <p:sldId id="533" r:id="rId27"/>
    <p:sldId id="474" r:id="rId28"/>
    <p:sldId id="473" r:id="rId29"/>
    <p:sldId id="505" r:id="rId30"/>
    <p:sldId id="549" r:id="rId31"/>
    <p:sldId id="550" r:id="rId32"/>
    <p:sldId id="551" r:id="rId33"/>
    <p:sldId id="504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7A"/>
    <a:srgbClr val="00E9D7"/>
    <a:srgbClr val="CE0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2"/>
    <p:restoredTop sz="92810"/>
  </p:normalViewPr>
  <p:slideViewPr>
    <p:cSldViewPr snapToGrid="0" snapToObjects="1">
      <p:cViewPr varScale="1">
        <p:scale>
          <a:sx n="117" d="100"/>
          <a:sy n="117" d="100"/>
        </p:scale>
        <p:origin x="12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15A80F-88CF-DD4E-ADE5-5846CAB36C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EC5E2-FB06-8C4E-AD1D-B2AB87A954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DADE36-2CE1-FF41-99CE-63DFF77D60EA}" type="datetimeFigureOut">
              <a:rPr lang="en-US"/>
              <a:pPr>
                <a:defRPr/>
              </a:pPr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B6AC2-D4F5-9B47-81A2-CD9A2C0229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98D31-D1BD-074C-9B58-0A5C4E458B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D11E13-6571-FC40-87FF-B3F019966F2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2D18CC-1EA5-344C-A740-5B744FE446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DDD0D-F44C-F040-805E-69D2E5619E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C05FC5-8DF2-574B-82E1-D07423054081}" type="datetimeFigureOut">
              <a:rPr lang="en-US"/>
              <a:pPr>
                <a:defRPr/>
              </a:pPr>
              <a:t>4/11/24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1475B9-29F1-104D-9A8C-0AE306D50D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6C9CFA-A6D6-B449-846C-238EB5922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AAB50-549F-9C45-A71B-C809660134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796A7-6F4E-064D-B010-FACE002EA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DFCBC4-2A84-2142-B4DD-BB7962EE492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49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28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10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85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67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94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16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57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2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3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2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37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9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19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82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3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80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87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13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56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52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4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3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23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2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6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FCBC4-2A84-2142-B4DD-BB7962EE49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1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623A195F-C6D1-EF4B-BFB6-19A1D1721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96128"/>
            <a:ext cx="11690684" cy="23876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75803"/>
            <a:ext cx="1169068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FA6245-2774-9249-96E0-30B70E8D3D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2601" y="247017"/>
            <a:ext cx="1873399" cy="9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2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3B217-F97D-2946-89F9-F8AC5092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D2B7-F7B9-D548-BFA0-B9CEE98AD114}" type="datetime1">
              <a:rPr lang="fr-FR" smtClean="0"/>
              <a:t>11/04/2024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FE79C-4EB5-504A-8F58-659DE0FD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FB201-F600-C44B-95EC-DB6A5186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BF08-8AA2-3C45-B957-18CAA683DD7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5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256A4-F2B9-2647-9CE8-10041695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0974-1ECC-BB44-A651-E61661AFE937}" type="datetime1">
              <a:rPr lang="fr-FR" smtClean="0"/>
              <a:t>11/04/2024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C9DF6-BEE9-DF48-B26D-9005186B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31D25-7583-8B47-B7B5-9D10BA2C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85E3-CE77-C04E-A509-DCBFB3763CB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0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AAE1C-65BD-AA4E-B9C7-3F0A185F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1868" y="635188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7B0E6-B597-4848-A664-7BE93C9A5E0F}" type="datetime1">
              <a:rPr lang="fr-FR" smtClean="0"/>
              <a:t>11/04/2024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DE78D-833B-8A40-BD8D-4A933186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5434" y="6354126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AA514-36C0-5543-9679-227473D0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E9A3-3DC8-8F46-8D53-BCDA2DBC0FF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FCBC25-0E89-CA42-AC9A-7612F3CC2E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8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DC20F-F650-9744-B89A-5902E843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C03AA-45F4-A74C-9FDB-DDE7BFC766B2}" type="datetime1">
              <a:rPr lang="fr-FR" smtClean="0"/>
              <a:t>11/04/2024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4F0F9-9B86-8441-99D9-C8A53375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2F2B0-5BD8-9444-BE8A-0744331F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B0B2-4676-8A4B-AE85-20489DF7D1A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7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58DA9E-C268-C04B-9516-0D6C3FE9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ED5F-8670-554C-9B84-0C0A84079A03}" type="datetime1">
              <a:rPr lang="fr-FR" smtClean="0"/>
              <a:t>11/04/2024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3FB145-E4E7-E947-8A8B-E14D5E82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E27721-1E24-FA42-BC35-B6CC29E0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765E-3A19-364C-8AF1-D79FA6AE9FD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ACFF71-AE75-7548-9199-03AB3333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7C5EA-1324-7147-8BC9-359C4D337DF1}" type="datetime1">
              <a:rPr lang="fr-FR" smtClean="0"/>
              <a:t>11/04/2024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2FD2B-D028-5345-8F56-EC48F16A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DC3D20-F7BE-8348-96EF-F9E02E16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7DD9-186F-9244-91B1-916D9E1F0F9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1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D4BA90-5C50-354E-A281-37B26FCC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11B4-58F9-A14F-AB7B-FE7D86693C6B}" type="datetime1">
              <a:rPr lang="fr-FR" smtClean="0"/>
              <a:t>11/04/2024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29DA76-E247-3448-BFDD-9599A0AC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249C00-7592-3C49-BED5-B2E8D964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70CB-B573-7A42-B58F-1CD81CABDA0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1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869BA5-C8E5-054B-8EAA-D1CC1AD2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082F-2FF5-7A41-BDDD-B8E42C1C0FA4}" type="datetime1">
              <a:rPr lang="fr-FR" smtClean="0"/>
              <a:t>11/04/2024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046F89-3422-F541-BBB9-12EFF41D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AFAEA8-8EAB-7E42-BFEE-6F03230D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379F-CE00-414F-B354-2CC7F76748D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5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44E863-4210-BA47-B76B-0C0FB198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385F-C287-0E40-929A-DB70A799CCD5}" type="datetime1">
              <a:rPr lang="fr-FR" smtClean="0"/>
              <a:t>11/04/2024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D527AB-ADFB-2340-BB04-38513C5A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D5F58D-67DD-734C-821A-FEDA6A6C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DA0D-6897-2C47-8D5B-1DAB4E13DD1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F26B4F-7970-504F-8C00-42446401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3B02-3AEC-7941-AB0F-812FD97C1240}" type="datetime1">
              <a:rPr lang="fr-FR" smtClean="0"/>
              <a:t>11/04/2024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AEC7AE-FF09-5E4D-B5A5-1831EA73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021D70-0E81-DA4C-9056-7A9747EE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7D00-9601-FF44-AFEE-9E9EDD2B974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5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>
            <a:extLst>
              <a:ext uri="{FF2B5EF4-FFF2-40B4-BE49-F238E27FC236}">
                <a16:creationId xmlns:a16="http://schemas.microsoft.com/office/drawing/2014/main" id="{0E98F8D4-D79D-8E43-BDE7-66078C831E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479E8D9-E642-404C-9A8E-42F7EEC036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65338" y="293688"/>
            <a:ext cx="994251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546C5F2-FAE8-B644-BA20-13F79ABC61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78FBE-FC88-C744-907F-C4C08D7CE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C5CD8C-96E4-814D-8726-5425C74A5BF7}" type="datetime1">
              <a:rPr lang="fr-FR" smtClean="0"/>
              <a:t>11/04/2024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1C0C-156C-434A-B81D-89755800E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84314-F941-1748-8ED9-78E32F408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F2D59F-0848-7E42-A4BD-5719AB6BBB3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42.png"/><Relationship Id="rId5" Type="http://schemas.openxmlformats.org/officeDocument/2006/relationships/image" Target="../media/image551.png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5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4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0.png"/><Relationship Id="rId7" Type="http://schemas.openxmlformats.org/officeDocument/2006/relationships/image" Target="../media/image76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3.png"/><Relationship Id="rId10" Type="http://schemas.openxmlformats.org/officeDocument/2006/relationships/image" Target="../media/image79.png"/><Relationship Id="rId4" Type="http://schemas.openxmlformats.org/officeDocument/2006/relationships/image" Target="../media/image71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20.png"/><Relationship Id="rId5" Type="http://schemas.openxmlformats.org/officeDocument/2006/relationships/image" Target="../media/image3.png"/><Relationship Id="rId10" Type="http://schemas.openxmlformats.org/officeDocument/2006/relationships/image" Target="../media/image21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6DFC4C3-5BE0-B94B-9083-D17375558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81" y="1662285"/>
            <a:ext cx="11491942" cy="2387600"/>
          </a:xfrm>
        </p:spPr>
        <p:txBody>
          <a:bodyPr>
            <a:normAutofit/>
          </a:bodyPr>
          <a:lstStyle/>
          <a:p>
            <a:r>
              <a:rPr lang="en-GB" altLang="fr-FR" sz="4800" b="1" dirty="0"/>
              <a:t>Data assimilation for microscale pollutant atmospheric dispersion</a:t>
            </a:r>
          </a:p>
        </p:txBody>
      </p:sp>
      <p:sp>
        <p:nvSpPr>
          <p:cNvPr id="17410" name="Subtitle 2">
            <a:extLst>
              <a:ext uri="{FF2B5EF4-FFF2-40B4-BE49-F238E27FC236}">
                <a16:creationId xmlns:a16="http://schemas.microsoft.com/office/drawing/2014/main" id="{42B73099-592E-8246-852C-C147F3FEE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573" y="4173028"/>
            <a:ext cx="11233150" cy="2782344"/>
          </a:xfrm>
        </p:spPr>
        <p:txBody>
          <a:bodyPr>
            <a:normAutofit/>
          </a:bodyPr>
          <a:lstStyle/>
          <a:p>
            <a:r>
              <a:rPr lang="fr-FR" altLang="fr-FR" sz="2400" dirty="0"/>
              <a:t>Eliott </a:t>
            </a:r>
            <a:r>
              <a:rPr lang="fr-FR" altLang="fr-FR" sz="2400" dirty="0" err="1"/>
              <a:t>Lumet</a:t>
            </a:r>
            <a:r>
              <a:rPr lang="fr-FR" altLang="fr-FR" sz="2400" dirty="0"/>
              <a:t>, Mélanie Rochoux, Thomas </a:t>
            </a:r>
            <a:r>
              <a:rPr lang="fr-FR" altLang="fr-FR" sz="2400" dirty="0" err="1"/>
              <a:t>Jaravel</a:t>
            </a:r>
            <a:r>
              <a:rPr lang="fr-FR" altLang="fr-FR" sz="2400" dirty="0"/>
              <a:t>, Simon Lacroix and Olivier </a:t>
            </a:r>
            <a:r>
              <a:rPr lang="fr-FR" altLang="fr-FR" sz="2400" dirty="0" err="1"/>
              <a:t>Vermorel</a:t>
            </a:r>
            <a:endParaRPr lang="fr-FR" altLang="fr-FR" sz="2400" dirty="0"/>
          </a:p>
          <a:p>
            <a:endParaRPr lang="fr-FR" altLang="fr-FR" sz="2400" dirty="0"/>
          </a:p>
          <a:p>
            <a:endParaRPr lang="fr-FR" altLang="fr-FR" sz="2400" dirty="0"/>
          </a:p>
          <a:p>
            <a:r>
              <a:rPr lang="fr-FR" altLang="fr-FR" sz="2400" dirty="0"/>
              <a:t>HARMO21</a:t>
            </a:r>
          </a:p>
          <a:p>
            <a:r>
              <a:rPr lang="fr-FR" altLang="fr-FR" sz="2400" dirty="0"/>
              <a:t>27 </a:t>
            </a:r>
            <a:r>
              <a:rPr lang="fr-FR" altLang="fr-FR" sz="2400" dirty="0" err="1"/>
              <a:t>september</a:t>
            </a:r>
            <a:r>
              <a:rPr lang="fr-FR" altLang="fr-FR" sz="2400" dirty="0"/>
              <a:t>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46F5D98-81FB-0A1E-0D67-68CBE5334760}"/>
              </a:ext>
            </a:extLst>
          </p:cNvPr>
          <p:cNvCxnSpPr>
            <a:cxnSpLocks/>
            <a:stCxn id="19" idx="1"/>
            <a:endCxn id="16" idx="3"/>
          </p:cNvCxnSpPr>
          <p:nvPr/>
        </p:nvCxnSpPr>
        <p:spPr>
          <a:xfrm flipH="1">
            <a:off x="2834681" y="4882768"/>
            <a:ext cx="223214" cy="4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0ADDCF4-F307-EB33-61AB-60A369147F8D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2834681" y="2791284"/>
            <a:ext cx="236456" cy="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EDA69E1-5B89-B1EF-A3F7-AA7E09122047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 flipV="1">
            <a:off x="2834681" y="3826500"/>
            <a:ext cx="223214" cy="1938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AC9F10-9867-9AF9-3746-AF76E03BEACD}"/>
              </a:ext>
            </a:extLst>
          </p:cNvPr>
          <p:cNvSpPr txBox="1"/>
          <p:nvPr/>
        </p:nvSpPr>
        <p:spPr>
          <a:xfrm>
            <a:off x="9026495" y="2152485"/>
            <a:ext cx="268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i</a:t>
            </a:r>
            <a:r>
              <a:rPr lang="en-GB" sz="1600" dirty="0"/>
              <a:t>.  The site topography is </a:t>
            </a:r>
          </a:p>
          <a:p>
            <a:r>
              <a:rPr lang="en-GB" sz="1600" dirty="0"/>
              <a:t>  assumed to be well known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20867EA-0D71-5999-81BB-DB43FF75EEBF}"/>
              </a:ext>
            </a:extLst>
          </p:cNvPr>
          <p:cNvSpPr txBox="1"/>
          <p:nvPr/>
        </p:nvSpPr>
        <p:spPr>
          <a:xfrm>
            <a:off x="320040" y="1202193"/>
            <a:ext cx="1179089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Selection of uncertain parameters</a:t>
            </a:r>
            <a:endParaRPr lang="en-GB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Objective: </a:t>
            </a:r>
            <a:r>
              <a:rPr lang="en-GB" sz="2000" dirty="0"/>
              <a:t>Choose which parameters should be corrected by Data Assimilation</a:t>
            </a:r>
            <a:endParaRPr lang="en-GB" sz="8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45D6D0A-D08C-4B96-0A50-5E38FC11F420}"/>
              </a:ext>
            </a:extLst>
          </p:cNvPr>
          <p:cNvSpPr/>
          <p:nvPr/>
        </p:nvSpPr>
        <p:spPr>
          <a:xfrm>
            <a:off x="1515509" y="2444322"/>
            <a:ext cx="1319172" cy="6939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Boundary</a:t>
            </a:r>
            <a:endParaRPr lang="fr-FR" dirty="0"/>
          </a:p>
          <a:p>
            <a:pPr algn="ctr"/>
            <a:r>
              <a:rPr lang="fr-FR" dirty="0"/>
              <a:t>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 : coins arrondis 13">
                <a:extLst>
                  <a:ext uri="{FF2B5EF4-FFF2-40B4-BE49-F238E27FC236}">
                    <a16:creationId xmlns:a16="http://schemas.microsoft.com/office/drawing/2014/main" id="{B4FB0687-5057-C7C9-2405-E4E751339706}"/>
                  </a:ext>
                </a:extLst>
              </p:cNvPr>
              <p:cNvSpPr/>
              <p:nvPr/>
            </p:nvSpPr>
            <p:spPr>
              <a:xfrm>
                <a:off x="3071137" y="2137151"/>
                <a:ext cx="5718902" cy="1309712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lang="en-GB" sz="1600" dirty="0">
                    <a:solidFill>
                      <a:schemeClr val="tx1"/>
                    </a:solidFill>
                  </a:rPr>
                  <a:t>- Inlet mean wind direction: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𝑖𝑛𝑙𝑒𝑡</m:t>
                        </m:r>
                      </m:sub>
                    </m:sSub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GB" sz="1600" dirty="0">
                    <a:solidFill>
                      <a:schemeClr val="tx1"/>
                    </a:solidFill>
                  </a:rPr>
                  <a:t>- Friction velocity imposed in the inlet log-profile: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600" b="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GB" sz="1600" dirty="0">
                    <a:solidFill>
                      <a:schemeClr val="tx1"/>
                    </a:solidFill>
                  </a:rPr>
                  <a:t>- </a:t>
                </a:r>
                <a:r>
                  <a:rPr lang="fr-FR" sz="1600" dirty="0">
                    <a:solidFill>
                      <a:schemeClr val="tx1"/>
                    </a:solidFill>
                  </a:rPr>
                  <a:t>Ground</a:t>
                </a:r>
                <a:r>
                  <a:rPr lang="en-GB" sz="1600" dirty="0">
                    <a:solidFill>
                      <a:schemeClr val="tx1"/>
                    </a:solidFill>
                  </a:rPr>
                  <a:t> roughness: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600" dirty="0">
                    <a:solidFill>
                      <a:schemeClr val="tx1"/>
                    </a:solidFill>
                  </a:rPr>
                  <a:t>- Reynolds stress tensor imposed with the turbulence injection: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 : coins arrondis 13">
                <a:extLst>
                  <a:ext uri="{FF2B5EF4-FFF2-40B4-BE49-F238E27FC236}">
                    <a16:creationId xmlns:a16="http://schemas.microsoft.com/office/drawing/2014/main" id="{B4FB0687-5057-C7C9-2405-E4E751339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137" y="2137151"/>
                <a:ext cx="5718902" cy="1309712"/>
              </a:xfrm>
              <a:prstGeom prst="roundRect">
                <a:avLst/>
              </a:prstGeom>
              <a:blipFill>
                <a:blip r:embed="rId4"/>
                <a:stretch>
                  <a:fillRect t="-952" b="-3810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E356546-2586-656D-D72A-02FC28E06176}"/>
              </a:ext>
            </a:extLst>
          </p:cNvPr>
          <p:cNvSpPr/>
          <p:nvPr/>
        </p:nvSpPr>
        <p:spPr>
          <a:xfrm>
            <a:off x="1515509" y="4536228"/>
            <a:ext cx="1319172" cy="6939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Modelling</a:t>
            </a:r>
          </a:p>
          <a:p>
            <a:pPr algn="ctr"/>
            <a:r>
              <a:rPr lang="en-GB" dirty="0"/>
              <a:t>error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BEFEA1E-C446-E4F0-D8A7-BC2DB106FED8}"/>
              </a:ext>
            </a:extLst>
          </p:cNvPr>
          <p:cNvSpPr/>
          <p:nvPr/>
        </p:nvSpPr>
        <p:spPr>
          <a:xfrm>
            <a:off x="1515509" y="3479538"/>
            <a:ext cx="1319172" cy="6939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Pollutant</a:t>
            </a:r>
            <a:r>
              <a:rPr lang="fr-FR" dirty="0"/>
              <a:t>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9ABE1E0F-47B3-0CFC-D4F3-42E7E00B8149}"/>
                  </a:ext>
                </a:extLst>
              </p:cNvPr>
              <p:cNvSpPr/>
              <p:nvPr/>
            </p:nvSpPr>
            <p:spPr>
              <a:xfrm>
                <a:off x="3057895" y="3709635"/>
                <a:ext cx="3196419" cy="621510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lang="en-GB" sz="1600" dirty="0">
                    <a:solidFill>
                      <a:schemeClr val="tx1"/>
                    </a:solidFill>
                  </a:rPr>
                  <a:t>- Source location: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𝑠𝑜𝑢𝑟𝑐𝑒</m:t>
                        </m:r>
                      </m:sub>
                    </m:sSub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GB" sz="1600" dirty="0">
                    <a:solidFill>
                      <a:schemeClr val="tx1"/>
                    </a:solidFill>
                  </a:rPr>
                  <a:t>- Pollutant emissions: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𝑠𝑜𝑢𝑟𝑐𝑒</m:t>
                        </m:r>
                      </m:sub>
                    </m:sSub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9ABE1E0F-47B3-0CFC-D4F3-42E7E00B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95" y="3709635"/>
                <a:ext cx="3196419" cy="621510"/>
              </a:xfrm>
              <a:prstGeom prst="roundRect">
                <a:avLst/>
              </a:prstGeom>
              <a:blipFill>
                <a:blip r:embed="rId5"/>
                <a:stretch>
                  <a:fillRect t="-3922" b="-11765"/>
                </a:stretch>
              </a:blip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9DC05738-1E4F-68AF-08B5-EFE6059D8E59}"/>
              </a:ext>
            </a:extLst>
          </p:cNvPr>
          <p:cNvSpPr/>
          <p:nvPr/>
        </p:nvSpPr>
        <p:spPr>
          <a:xfrm>
            <a:off x="3057895" y="4572013"/>
            <a:ext cx="1943300" cy="621510"/>
          </a:xfrm>
          <a:prstGeom prst="round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- Numerical scheme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- SGS model</a:t>
            </a:r>
            <a:endParaRPr lang="en-GB" sz="16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 : coins arrondis 29">
                <a:extLst>
                  <a:ext uri="{FF2B5EF4-FFF2-40B4-BE49-F238E27FC236}">
                    <a16:creationId xmlns:a16="http://schemas.microsoft.com/office/drawing/2014/main" id="{2798EFD1-ECB8-15D8-582B-E8AD033B6038}"/>
                  </a:ext>
                </a:extLst>
              </p:cNvPr>
              <p:cNvSpPr/>
              <p:nvPr/>
            </p:nvSpPr>
            <p:spPr>
              <a:xfrm>
                <a:off x="6290667" y="3755722"/>
                <a:ext cx="5063133" cy="491359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Not considered in this first study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 : coins arrondis 29">
                <a:extLst>
                  <a:ext uri="{FF2B5EF4-FFF2-40B4-BE49-F238E27FC236}">
                    <a16:creationId xmlns:a16="http://schemas.microsoft.com/office/drawing/2014/main" id="{2798EFD1-ECB8-15D8-582B-E8AD033B6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67" y="3755722"/>
                <a:ext cx="5063133" cy="491359"/>
              </a:xfrm>
              <a:prstGeom prst="roundRect">
                <a:avLst/>
              </a:prstGeom>
              <a:blipFill>
                <a:blip r:embed="rId6"/>
                <a:stretch>
                  <a:fillRect b="-15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C5F1F890-4765-63BE-A023-77EB53E89A51}"/>
                  </a:ext>
                </a:extLst>
              </p:cNvPr>
              <p:cNvSpPr/>
              <p:nvPr/>
            </p:nvSpPr>
            <p:spPr>
              <a:xfrm>
                <a:off x="4991524" y="4444403"/>
                <a:ext cx="7117801" cy="846386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⇐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These inner parameters have less impact than BCs parameters</a:t>
                </a:r>
              </a:p>
            </p:txBody>
          </p:sp>
        </mc:Choice>
        <mc:Fallback xmlns=""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C5F1F890-4765-63BE-A023-77EB53E89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24" y="4444403"/>
                <a:ext cx="7117801" cy="84638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C498E86F-5E08-6D97-9723-3D185E1A43EE}"/>
              </a:ext>
            </a:extLst>
          </p:cNvPr>
          <p:cNvCxnSpPr>
            <a:cxnSpLocks/>
          </p:cNvCxnSpPr>
          <p:nvPr/>
        </p:nvCxnSpPr>
        <p:spPr>
          <a:xfrm>
            <a:off x="3234813" y="2972393"/>
            <a:ext cx="19274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8265B850-8886-F633-B5B3-FDD245E8C9E8}"/>
              </a:ext>
            </a:extLst>
          </p:cNvPr>
          <p:cNvSpPr txBox="1"/>
          <p:nvPr/>
        </p:nvSpPr>
        <p:spPr>
          <a:xfrm>
            <a:off x="9026495" y="2666538"/>
            <a:ext cx="3165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ii. Turbulence injection parameter</a:t>
            </a:r>
          </a:p>
          <a:p>
            <a:r>
              <a:rPr lang="en-GB" sz="1600" dirty="0"/>
              <a:t>    do not have significant impacts </a:t>
            </a:r>
          </a:p>
          <a:p>
            <a:r>
              <a:rPr lang="en-GB" sz="1600" dirty="0"/>
              <a:t>    on predictions</a:t>
            </a:r>
          </a:p>
        </p:txBody>
      </p:sp>
      <p:sp>
        <p:nvSpPr>
          <p:cNvPr id="57" name="Accolade ouvrante 56">
            <a:extLst>
              <a:ext uri="{FF2B5EF4-FFF2-40B4-BE49-F238E27FC236}">
                <a16:creationId xmlns:a16="http://schemas.microsoft.com/office/drawing/2014/main" id="{597D9A75-1781-05FA-0E27-FB318F40AB21}"/>
              </a:ext>
            </a:extLst>
          </p:cNvPr>
          <p:cNvSpPr/>
          <p:nvPr/>
        </p:nvSpPr>
        <p:spPr>
          <a:xfrm>
            <a:off x="8885921" y="2183082"/>
            <a:ext cx="140573" cy="124591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C821B5A4-2BAB-BC08-69D6-E6428116065E}"/>
              </a:ext>
            </a:extLst>
          </p:cNvPr>
          <p:cNvCxnSpPr>
            <a:cxnSpLocks/>
          </p:cNvCxnSpPr>
          <p:nvPr/>
        </p:nvCxnSpPr>
        <p:spPr>
          <a:xfrm>
            <a:off x="3234813" y="3282109"/>
            <a:ext cx="54241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8FF1AF35-AFD6-5468-47A9-11AB178483D1}"/>
              </a:ext>
            </a:extLst>
          </p:cNvPr>
          <p:cNvCxnSpPr>
            <a:cxnSpLocks/>
          </p:cNvCxnSpPr>
          <p:nvPr/>
        </p:nvCxnSpPr>
        <p:spPr>
          <a:xfrm>
            <a:off x="3172619" y="3863963"/>
            <a:ext cx="2077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107DBD4-511C-BE4F-9F70-A5B04507D7F6}"/>
              </a:ext>
            </a:extLst>
          </p:cNvPr>
          <p:cNvCxnSpPr>
            <a:cxnSpLocks/>
          </p:cNvCxnSpPr>
          <p:nvPr/>
        </p:nvCxnSpPr>
        <p:spPr>
          <a:xfrm flipV="1">
            <a:off x="3172619" y="4193125"/>
            <a:ext cx="2757969" cy="48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1239E2E7-E4A7-70A2-57B9-4D0B20B9A107}"/>
              </a:ext>
            </a:extLst>
          </p:cNvPr>
          <p:cNvCxnSpPr>
            <a:cxnSpLocks/>
          </p:cNvCxnSpPr>
          <p:nvPr/>
        </p:nvCxnSpPr>
        <p:spPr>
          <a:xfrm>
            <a:off x="3172619" y="4734118"/>
            <a:ext cx="17041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39AABA73-FCCB-854D-DEDB-E2BFC6718469}"/>
              </a:ext>
            </a:extLst>
          </p:cNvPr>
          <p:cNvCxnSpPr>
            <a:cxnSpLocks/>
          </p:cNvCxnSpPr>
          <p:nvPr/>
        </p:nvCxnSpPr>
        <p:spPr>
          <a:xfrm>
            <a:off x="3172619" y="5053667"/>
            <a:ext cx="10389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 : coins arrondis 76">
                <a:extLst>
                  <a:ext uri="{FF2B5EF4-FFF2-40B4-BE49-F238E27FC236}">
                    <a16:creationId xmlns:a16="http://schemas.microsoft.com/office/drawing/2014/main" id="{65B32007-FDA9-34D7-9CC6-05AB32C56E7B}"/>
                  </a:ext>
                </a:extLst>
              </p:cNvPr>
              <p:cNvSpPr/>
              <p:nvPr/>
            </p:nvSpPr>
            <p:spPr>
              <a:xfrm>
                <a:off x="2612574" y="5599444"/>
                <a:ext cx="6604578" cy="43680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800" dirty="0">
                    <a:solidFill>
                      <a:schemeClr val="bg1"/>
                    </a:solidFill>
                  </a:rPr>
                  <a:t>  Reconstruction of only two parameters: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fr-FR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𝑖𝑛𝑙𝑒𝑡</m:t>
                            </m:r>
                          </m:sub>
                        </m:sSub>
                        <m:r>
                          <a:rPr lang="fr-F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 : coins arrondis 76">
                <a:extLst>
                  <a:ext uri="{FF2B5EF4-FFF2-40B4-BE49-F238E27FC236}">
                    <a16:creationId xmlns:a16="http://schemas.microsoft.com/office/drawing/2014/main" id="{65B32007-FDA9-34D7-9CC6-05AB32C56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4" y="5599444"/>
                <a:ext cx="6604578" cy="43680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B0ABF7B2-FD77-821C-1207-4BDC8DCB3436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0366F07-173B-565C-6879-393DEBEA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94" y="400677"/>
            <a:ext cx="9942512" cy="512762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I. LES model</a:t>
            </a:r>
          </a:p>
        </p:txBody>
      </p:sp>
    </p:spTree>
    <p:extLst>
      <p:ext uri="{BB962C8B-B14F-4D97-AF65-F5344CB8AC3E}">
        <p14:creationId xmlns:p14="http://schemas.microsoft.com/office/powerpoint/2010/main" val="2816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8" grpId="0" animBg="1"/>
      <p:bldP spid="19" grpId="0" animBg="1"/>
      <p:bldP spid="30" grpId="0"/>
      <p:bldP spid="23" grpId="0"/>
      <p:bldP spid="56" grpId="0"/>
      <p:bldP spid="57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44CF6A6-AE45-E769-4539-C132A1775763}"/>
              </a:ext>
            </a:extLst>
          </p:cNvPr>
          <p:cNvCxnSpPr>
            <a:stCxn id="17" idx="2"/>
          </p:cNvCxnSpPr>
          <p:nvPr/>
        </p:nvCxnSpPr>
        <p:spPr>
          <a:xfrm>
            <a:off x="8446500" y="3199273"/>
            <a:ext cx="0" cy="2439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FE90849-AF9D-F442-8C2A-84608B8226FB}"/>
              </a:ext>
            </a:extLst>
          </p:cNvPr>
          <p:cNvGrpSpPr/>
          <p:nvPr/>
        </p:nvGrpSpPr>
        <p:grpSpPr>
          <a:xfrm>
            <a:off x="29184" y="2069019"/>
            <a:ext cx="8464888" cy="4076311"/>
            <a:chOff x="145711" y="2178489"/>
            <a:chExt cx="8464888" cy="4076311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6C79B85E-3DF1-4143-B671-F087C0AF24BA}"/>
                </a:ext>
              </a:extLst>
            </p:cNvPr>
            <p:cNvGrpSpPr/>
            <p:nvPr/>
          </p:nvGrpSpPr>
          <p:grpSpPr>
            <a:xfrm>
              <a:off x="283076" y="2178489"/>
              <a:ext cx="8327523" cy="4076311"/>
              <a:chOff x="283076" y="2178489"/>
              <a:chExt cx="8327523" cy="4076311"/>
            </a:xfrm>
          </p:grpSpPr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36A08C45-8483-A642-8F46-F64E0C5FF0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r="24001"/>
              <a:stretch/>
            </p:blipFill>
            <p:spPr>
              <a:xfrm>
                <a:off x="883654" y="2710447"/>
                <a:ext cx="3803850" cy="3544353"/>
              </a:xfrm>
              <a:prstGeom prst="rect">
                <a:avLst/>
              </a:prstGeom>
            </p:spPr>
          </p:pic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6D56141C-8E19-384F-B0BC-DA6587F8D469}"/>
                  </a:ext>
                </a:extLst>
              </p:cNvPr>
              <p:cNvSpPr txBox="1"/>
              <p:nvPr/>
            </p:nvSpPr>
            <p:spPr>
              <a:xfrm>
                <a:off x="283076" y="2178489"/>
                <a:ext cx="832752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Halton sequence: </a:t>
                </a:r>
                <a:r>
                  <a:rPr lang="en-GB" sz="2000" dirty="0" err="1"/>
                  <a:t>splitted</a:t>
                </a:r>
                <a:r>
                  <a:rPr lang="en-GB" sz="2000" dirty="0"/>
                  <a:t> into train and test samples</a:t>
                </a:r>
                <a:endParaRPr lang="en-GB" dirty="0"/>
              </a:p>
            </p:txBody>
          </p:sp>
        </p:grpSp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18EFA5A5-CA3D-F64D-A5E9-52F7808E0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75747" t="37195" r="580" b="49154"/>
            <a:stretch/>
          </p:blipFill>
          <p:spPr>
            <a:xfrm>
              <a:off x="145711" y="2678684"/>
              <a:ext cx="1184835" cy="483842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FF15AC-D32D-5090-CDC0-15A9C2E417E4}"/>
              </a:ext>
            </a:extLst>
          </p:cNvPr>
          <p:cNvSpPr txBox="1"/>
          <p:nvPr/>
        </p:nvSpPr>
        <p:spPr>
          <a:xfrm>
            <a:off x="320041" y="1207008"/>
            <a:ext cx="881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Training process</a:t>
            </a:r>
            <a:endParaRPr lang="en-GB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9C5D47E9-5454-58C0-1B98-34CCFF3E0F8E}"/>
                  </a:ext>
                </a:extLst>
              </p:cNvPr>
              <p:cNvSpPr txBox="1"/>
              <p:nvPr/>
            </p:nvSpPr>
            <p:spPr>
              <a:xfrm>
                <a:off x="203514" y="1647651"/>
                <a:ext cx="106912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Ensemble of LES to sample the parameter space: </a:t>
                </a:r>
                <a:r>
                  <a:rPr lang="en-GB" sz="2000" dirty="0"/>
                  <a:t>budget of 100 LES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sz="2000" dirty="0">
                    <a:sym typeface="Wingdings" pitchFamily="2" charset="2"/>
                  </a:rPr>
                  <a:t> 2 500 000 </a:t>
                </a:r>
                <a:r>
                  <a:rPr lang="en-GB" sz="2000" dirty="0" err="1">
                    <a:sym typeface="Wingdings" pitchFamily="2" charset="2"/>
                  </a:rPr>
                  <a:t>hCPU</a:t>
                </a:r>
                <a:r>
                  <a:rPr lang="en-GB" sz="2000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9C5D47E9-5454-58C0-1B98-34CCFF3E0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14" y="1647651"/>
                <a:ext cx="10691260" cy="400110"/>
              </a:xfrm>
              <a:prstGeom prst="rect">
                <a:avLst/>
              </a:prstGeom>
              <a:blipFill>
                <a:blip r:embed="rId5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re 1">
            <a:extLst>
              <a:ext uri="{FF2B5EF4-FFF2-40B4-BE49-F238E27FC236}">
                <a16:creationId xmlns:a16="http://schemas.microsoft.com/office/drawing/2014/main" id="{67CED38F-73D2-7B4C-9134-158826D2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94" y="400677"/>
            <a:ext cx="5256551" cy="512762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II. Surrogate model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781CF7D-5D71-1046-89D6-54D7082C03FF}"/>
              </a:ext>
            </a:extLst>
          </p:cNvPr>
          <p:cNvGrpSpPr/>
          <p:nvPr/>
        </p:nvGrpSpPr>
        <p:grpSpPr>
          <a:xfrm>
            <a:off x="4206240" y="2992416"/>
            <a:ext cx="2974582" cy="1905708"/>
            <a:chOff x="4141426" y="3815090"/>
            <a:chExt cx="2974582" cy="1905708"/>
          </a:xfrm>
        </p:grpSpPr>
        <p:sp>
          <p:nvSpPr>
            <p:cNvPr id="23" name="Virage 22">
              <a:extLst>
                <a:ext uri="{FF2B5EF4-FFF2-40B4-BE49-F238E27FC236}">
                  <a16:creationId xmlns:a16="http://schemas.microsoft.com/office/drawing/2014/main" id="{82280184-F34F-FF42-A901-6029A2589ECD}"/>
                </a:ext>
              </a:extLst>
            </p:cNvPr>
            <p:cNvSpPr/>
            <p:nvPr/>
          </p:nvSpPr>
          <p:spPr>
            <a:xfrm>
              <a:off x="6653145" y="3815090"/>
              <a:ext cx="460908" cy="777499"/>
            </a:xfrm>
            <a:prstGeom prst="bentArrow">
              <a:avLst>
                <a:gd name="adj1" fmla="val 10807"/>
                <a:gd name="adj2" fmla="val 17613"/>
                <a:gd name="adj3" fmla="val 35553"/>
                <a:gd name="adj4" fmla="val 43750"/>
              </a:avLst>
            </a:prstGeom>
            <a:solidFill>
              <a:srgbClr val="043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5E7A81AB-7101-2641-999F-AF85561749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5906" y="5024334"/>
              <a:ext cx="690717" cy="96020"/>
            </a:xfrm>
            <a:prstGeom prst="straightConnector1">
              <a:avLst/>
            </a:prstGeom>
            <a:ln w="5715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1C4EA6F-8071-0047-9BCD-7362F08F2119}"/>
                </a:ext>
              </a:extLst>
            </p:cNvPr>
            <p:cNvSpPr txBox="1"/>
            <p:nvPr/>
          </p:nvSpPr>
          <p:spPr>
            <a:xfrm>
              <a:off x="5064702" y="4520469"/>
              <a:ext cx="20513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0432FF"/>
                  </a:solidFill>
                </a:rPr>
                <a:t>Need to calibrate the RBF surrogate using the training samples</a:t>
              </a:r>
              <a:endParaRPr lang="fr-FR" dirty="0">
                <a:solidFill>
                  <a:srgbClr val="0432FF"/>
                </a:solidFill>
              </a:endParaRPr>
            </a:p>
          </p:txBody>
        </p: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017D5B0A-56D3-5246-9463-27B3FF69A220}"/>
                </a:ext>
              </a:extLst>
            </p:cNvPr>
            <p:cNvCxnSpPr>
              <a:cxnSpLocks/>
            </p:cNvCxnSpPr>
            <p:nvPr/>
          </p:nvCxnSpPr>
          <p:spPr>
            <a:xfrm>
              <a:off x="4141426" y="4853177"/>
              <a:ext cx="947766" cy="18405"/>
            </a:xfrm>
            <a:prstGeom prst="straightConnector1">
              <a:avLst/>
            </a:prstGeom>
            <a:ln w="5715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9B06091D-3619-1344-A626-8C3C86D13368}"/>
                </a:ext>
              </a:extLst>
            </p:cNvPr>
            <p:cNvCxnSpPr>
              <a:cxnSpLocks/>
            </p:cNvCxnSpPr>
            <p:nvPr/>
          </p:nvCxnSpPr>
          <p:spPr>
            <a:xfrm>
              <a:off x="4395426" y="4571714"/>
              <a:ext cx="769323" cy="123659"/>
            </a:xfrm>
            <a:prstGeom prst="straightConnector1">
              <a:avLst/>
            </a:prstGeom>
            <a:ln w="5715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F1778B2D-E211-D948-B9C3-2DBEA802BFB9}"/>
              </a:ext>
            </a:extLst>
          </p:cNvPr>
          <p:cNvGrpSpPr/>
          <p:nvPr/>
        </p:nvGrpSpPr>
        <p:grpSpPr>
          <a:xfrm>
            <a:off x="3322320" y="2589081"/>
            <a:ext cx="8714512" cy="553998"/>
            <a:chOff x="3239298" y="3371488"/>
            <a:chExt cx="8714512" cy="553998"/>
          </a:xfrm>
        </p:grpSpPr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BEB8711F-B950-1740-9571-C969D9D28993}"/>
                </a:ext>
              </a:extLst>
            </p:cNvPr>
            <p:cNvCxnSpPr>
              <a:cxnSpLocks/>
            </p:cNvCxnSpPr>
            <p:nvPr/>
          </p:nvCxnSpPr>
          <p:spPr>
            <a:xfrm>
              <a:off x="9620483" y="3730242"/>
              <a:ext cx="46090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EAA96B86-06BC-534B-3D2B-CE9722F8A90E}"/>
                    </a:ext>
                  </a:extLst>
                </p:cNvPr>
                <p:cNvSpPr txBox="1"/>
                <p:nvPr/>
              </p:nvSpPr>
              <p:spPr>
                <a:xfrm>
                  <a:off x="4945515" y="3371488"/>
                  <a:ext cx="1678794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r-FR" b="0" dirty="0">
                      <a:solidFill>
                        <a:srgbClr val="FF0000"/>
                      </a:solidFill>
                      <a:ea typeface="Cambria Math" panose="02040503050406030204" pitchFamily="18" charset="0"/>
                    </a:rPr>
                    <a:t>New parameters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𝑖𝑛𝑙𝑒𝑡</m:t>
                                </m:r>
                              </m:sub>
                            </m:sSub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EAA96B86-06BC-534B-3D2B-CE9722F8A9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5515" y="3371488"/>
                  <a:ext cx="1678794" cy="553998"/>
                </a:xfrm>
                <a:prstGeom prst="rect">
                  <a:avLst/>
                </a:prstGeom>
                <a:blipFill>
                  <a:blip r:embed="rId6"/>
                  <a:stretch>
                    <a:fillRect l="-9091" t="-13636" r="-758" b="-909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5B98A489-5970-5340-E3FC-901250C5B381}"/>
                    </a:ext>
                  </a:extLst>
                </p:cNvPr>
                <p:cNvSpPr txBox="1"/>
                <p:nvPr/>
              </p:nvSpPr>
              <p:spPr>
                <a:xfrm>
                  <a:off x="10154920" y="3560331"/>
                  <a:ext cx="17988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b="0" dirty="0">
                      <a:solidFill>
                        <a:srgbClr val="FF0000"/>
                      </a:solidFill>
                      <a:ea typeface="Cambria Math" panose="02040503050406030204" pitchFamily="18" charset="0"/>
                    </a:rPr>
                    <a:t>Fast prediction</a:t>
                  </a:r>
                  <a:r>
                    <a:rPr lang="en-GB" dirty="0">
                      <a:solidFill>
                        <a:srgbClr val="FF0000"/>
                      </a:solidFill>
                      <a:ea typeface="Cambria Math" panose="02040503050406030204" pitchFamily="18" charset="0"/>
                    </a:rPr>
                    <a:t> of</a:t>
                  </a:r>
                  <a:r>
                    <a:rPr lang="en-GB" b="0" dirty="0">
                      <a:solidFill>
                        <a:srgbClr val="FF0000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5B98A489-5970-5340-E3FC-901250C5B3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4920" y="3560331"/>
                  <a:ext cx="179889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7639" t="-21739" r="-1389" b="-5217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0F41803C-35AB-B240-9FFF-A79401EACC81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 flipV="1">
              <a:off x="3239298" y="3648487"/>
              <a:ext cx="1706217" cy="1412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449A93FA-9094-5A42-AA8D-669A9E1B2763}"/>
                </a:ext>
              </a:extLst>
            </p:cNvPr>
            <p:cNvCxnSpPr>
              <a:cxnSpLocks/>
            </p:cNvCxnSpPr>
            <p:nvPr/>
          </p:nvCxnSpPr>
          <p:spPr>
            <a:xfrm>
              <a:off x="6637115" y="3654870"/>
              <a:ext cx="46090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Espace réservé de la date 3">
            <a:extLst>
              <a:ext uri="{FF2B5EF4-FFF2-40B4-BE49-F238E27FC236}">
                <a16:creationId xmlns:a16="http://schemas.microsoft.com/office/drawing/2014/main" id="{54657F32-81B2-6E48-983D-F75566BD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1617" y="6357021"/>
            <a:ext cx="7953380" cy="365125"/>
          </a:xfrm>
        </p:spPr>
        <p:txBody>
          <a:bodyPr/>
          <a:lstStyle/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DD9E80E-D66D-7F0E-4811-36327F18CCE9}"/>
              </a:ext>
            </a:extLst>
          </p:cNvPr>
          <p:cNvSpPr/>
          <p:nvPr/>
        </p:nvSpPr>
        <p:spPr>
          <a:xfrm>
            <a:off x="7189495" y="2703901"/>
            <a:ext cx="2514010" cy="49537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Surrogate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 : coins arrondis 8">
                <a:extLst>
                  <a:ext uri="{FF2B5EF4-FFF2-40B4-BE49-F238E27FC236}">
                    <a16:creationId xmlns:a16="http://schemas.microsoft.com/office/drawing/2014/main" id="{367CF6D7-1F79-2BD8-4C5B-2E5885359171}"/>
                  </a:ext>
                </a:extLst>
              </p:cNvPr>
              <p:cNvSpPr/>
              <p:nvPr/>
            </p:nvSpPr>
            <p:spPr>
              <a:xfrm>
                <a:off x="5867754" y="5199095"/>
                <a:ext cx="4487243" cy="777499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We limit this first study to a horizontal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=1.6 </m:t>
                        </m:r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of the concentration field</a:t>
                </a:r>
              </a:p>
            </p:txBody>
          </p:sp>
        </mc:Choice>
        <mc:Fallback xmlns="">
          <p:sp>
            <p:nvSpPr>
              <p:cNvPr id="18" name="Rectangle : coins arrondis 8">
                <a:extLst>
                  <a:ext uri="{FF2B5EF4-FFF2-40B4-BE49-F238E27FC236}">
                    <a16:creationId xmlns:a16="http://schemas.microsoft.com/office/drawing/2014/main" id="{367CF6D7-1F79-2BD8-4C5B-2E5885359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54" y="5199095"/>
                <a:ext cx="4487243" cy="77749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D65C441E-04E8-9BBE-BE99-3E7F3FD0078E}"/>
              </a:ext>
            </a:extLst>
          </p:cNvPr>
          <p:cNvSpPr txBox="1"/>
          <p:nvPr/>
        </p:nvSpPr>
        <p:spPr>
          <a:xfrm>
            <a:off x="7189495" y="3414899"/>
            <a:ext cx="3684447" cy="15081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/>
              <a:t>RBF Interpolator (</a:t>
            </a:r>
            <a:r>
              <a:rPr lang="en-GB" b="1" dirty="0" err="1"/>
              <a:t>Scipy</a:t>
            </a:r>
            <a:r>
              <a:rPr lang="en-GB" b="1" dirty="0"/>
              <a:t>)</a:t>
            </a:r>
            <a:endParaRPr lang="en-GB" b="1" i="1" dirty="0"/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600" dirty="0"/>
              <a:t>Interpolates as a linear combination of radial basis functions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600" dirty="0"/>
              <a:t>One regression problem per grid point (scales badly)</a:t>
            </a:r>
          </a:p>
        </p:txBody>
      </p:sp>
    </p:spTree>
    <p:extLst>
      <p:ext uri="{BB962C8B-B14F-4D97-AF65-F5344CB8AC3E}">
        <p14:creationId xmlns:p14="http://schemas.microsoft.com/office/powerpoint/2010/main" val="20711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D0EB77CD-2522-91C4-DCC5-2139C0248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23" b="50447"/>
          <a:stretch/>
        </p:blipFill>
        <p:spPr>
          <a:xfrm>
            <a:off x="8228433" y="1676346"/>
            <a:ext cx="3779143" cy="357631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BF6F6D7-82B3-45E8-0FFB-63B3A3461D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447" b="50447"/>
          <a:stretch/>
        </p:blipFill>
        <p:spPr>
          <a:xfrm>
            <a:off x="4693703" y="1676346"/>
            <a:ext cx="3603605" cy="35763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586AC1-49A4-E42C-8659-B66B119B2C26}"/>
              </a:ext>
            </a:extLst>
          </p:cNvPr>
          <p:cNvSpPr txBox="1"/>
          <p:nvPr/>
        </p:nvSpPr>
        <p:spPr>
          <a:xfrm>
            <a:off x="320041" y="1207008"/>
            <a:ext cx="1179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Validation process:</a:t>
            </a:r>
            <a:endParaRPr lang="en-GB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854D53C-DFFA-3226-1839-E73421BF76C9}"/>
              </a:ext>
            </a:extLst>
          </p:cNvPr>
          <p:cNvSpPr/>
          <p:nvPr/>
        </p:nvSpPr>
        <p:spPr>
          <a:xfrm rot="1140000">
            <a:off x="8355469" y="2153513"/>
            <a:ext cx="2913386" cy="11605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656FF48-3FFC-CC2E-6590-A79274631E29}"/>
              </a:ext>
            </a:extLst>
          </p:cNvPr>
          <p:cNvSpPr txBox="1"/>
          <p:nvPr/>
        </p:nvSpPr>
        <p:spPr>
          <a:xfrm>
            <a:off x="4370697" y="1241622"/>
            <a:ext cx="7609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dirty="0"/>
              <a:t>Comparison of concentration field predictions: </a:t>
            </a:r>
            <a:r>
              <a:rPr lang="en-GB" sz="2000" dirty="0">
                <a:solidFill>
                  <a:srgbClr val="FF0000"/>
                </a:solidFill>
              </a:rPr>
              <a:t>worst case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6FFAA4C8-3CF4-9817-3F65-3C07D19E50CF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0DD35B6-B8BC-D5D4-2D39-6ECCF2A6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94" y="400677"/>
            <a:ext cx="5256551" cy="512762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II. Surrogate model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9B0611F-C083-C2CF-80E9-F327E05BE4F1}"/>
              </a:ext>
            </a:extLst>
          </p:cNvPr>
          <p:cNvGrpSpPr/>
          <p:nvPr/>
        </p:nvGrpSpPr>
        <p:grpSpPr>
          <a:xfrm>
            <a:off x="184424" y="1871503"/>
            <a:ext cx="3803850" cy="3839469"/>
            <a:chOff x="272636" y="2803859"/>
            <a:chExt cx="3803850" cy="3839469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A764AEE-BBFF-9816-4A9E-415820EB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r="24001"/>
            <a:stretch/>
          </p:blipFill>
          <p:spPr>
            <a:xfrm>
              <a:off x="272636" y="2803859"/>
              <a:ext cx="3803850" cy="3544353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1B2237C6-3128-E0B7-897F-DF462B704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l="75747" t="37195" r="580" b="49154"/>
            <a:stretch/>
          </p:blipFill>
          <p:spPr>
            <a:xfrm>
              <a:off x="432029" y="6159486"/>
              <a:ext cx="1184835" cy="483842"/>
            </a:xfrm>
            <a:prstGeom prst="rect">
              <a:avLst/>
            </a:prstGeom>
          </p:spPr>
        </p:pic>
      </p:grpSp>
      <p:sp>
        <p:nvSpPr>
          <p:cNvPr id="30" name="Ellipse 29">
            <a:extLst>
              <a:ext uri="{FF2B5EF4-FFF2-40B4-BE49-F238E27FC236}">
                <a16:creationId xmlns:a16="http://schemas.microsoft.com/office/drawing/2014/main" id="{698D625E-7BFA-DEE0-379A-0DE3C7BBF6FA}"/>
              </a:ext>
            </a:extLst>
          </p:cNvPr>
          <p:cNvSpPr/>
          <p:nvPr/>
        </p:nvSpPr>
        <p:spPr>
          <a:xfrm rot="1140000">
            <a:off x="5439677" y="2153513"/>
            <a:ext cx="2913386" cy="11605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773C3A8-85F1-9278-4208-AD5DC7606609}"/>
              </a:ext>
            </a:extLst>
          </p:cNvPr>
          <p:cNvSpPr/>
          <p:nvPr/>
        </p:nvSpPr>
        <p:spPr>
          <a:xfrm>
            <a:off x="2264561" y="4758288"/>
            <a:ext cx="360000" cy="36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25DF25F-D497-02CB-2A3F-63612BAD2BB0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2571840" y="5065567"/>
            <a:ext cx="296606" cy="3707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490BAFC-1771-72E4-E281-61622FB0B631}"/>
              </a:ext>
            </a:extLst>
          </p:cNvPr>
          <p:cNvSpPr/>
          <p:nvPr/>
        </p:nvSpPr>
        <p:spPr>
          <a:xfrm>
            <a:off x="1688045" y="5415856"/>
            <a:ext cx="3369501" cy="81405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test sample is very close to the parameter space edge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3B31E3-7BF6-B4E5-A7CA-CFD564AFBC42}"/>
              </a:ext>
            </a:extLst>
          </p:cNvPr>
          <p:cNvSpPr/>
          <p:nvPr/>
        </p:nvSpPr>
        <p:spPr>
          <a:xfrm>
            <a:off x="5364825" y="5151114"/>
            <a:ext cx="1816220" cy="4708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 : coins arrondis 16">
                <a:extLst>
                  <a:ext uri="{FF2B5EF4-FFF2-40B4-BE49-F238E27FC236}">
                    <a16:creationId xmlns:a16="http://schemas.microsoft.com/office/drawing/2014/main" id="{FFCF942D-53B3-FA08-E7A5-3512BB3C5819}"/>
                  </a:ext>
                </a:extLst>
              </p:cNvPr>
              <p:cNvSpPr/>
              <p:nvPr/>
            </p:nvSpPr>
            <p:spPr>
              <a:xfrm>
                <a:off x="5340746" y="5130648"/>
                <a:ext cx="6557538" cy="491359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RMSE = 9.07 ppm  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The error is large on the plume edge</a:t>
                </a:r>
              </a:p>
            </p:txBody>
          </p:sp>
        </mc:Choice>
        <mc:Fallback xmlns="">
          <p:sp>
            <p:nvSpPr>
              <p:cNvPr id="33" name="Rectangle : coins arrondis 16">
                <a:extLst>
                  <a:ext uri="{FF2B5EF4-FFF2-40B4-BE49-F238E27FC236}">
                    <a16:creationId xmlns:a16="http://schemas.microsoft.com/office/drawing/2014/main" id="{FFCF942D-53B3-FA08-E7A5-3512BB3C5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46" y="5130648"/>
                <a:ext cx="6557538" cy="491359"/>
              </a:xfrm>
              <a:prstGeom prst="roundRect">
                <a:avLst/>
              </a:prstGeom>
              <a:blipFill>
                <a:blip r:embed="rId6"/>
                <a:stretch>
                  <a:fillRect l="-387" b="-769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58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F89BDC60-5F5C-1CC2-50E9-5FA28CDF12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6180" b="49697"/>
          <a:stretch/>
        </p:blipFill>
        <p:spPr>
          <a:xfrm>
            <a:off x="8225592" y="1679309"/>
            <a:ext cx="3758573" cy="364199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98B1C24-60F6-1ECE-693C-D5F60C7DF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59253" b="49697"/>
          <a:stretch/>
        </p:blipFill>
        <p:spPr>
          <a:xfrm>
            <a:off x="4693704" y="1684643"/>
            <a:ext cx="3545746" cy="364285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586AC1-49A4-E42C-8659-B66B119B2C26}"/>
              </a:ext>
            </a:extLst>
          </p:cNvPr>
          <p:cNvSpPr txBox="1"/>
          <p:nvPr/>
        </p:nvSpPr>
        <p:spPr>
          <a:xfrm>
            <a:off x="320041" y="1207008"/>
            <a:ext cx="1179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Validation process:</a:t>
            </a:r>
            <a:endParaRPr lang="en-GB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656FF48-3FFC-CC2E-6590-A79274631E29}"/>
              </a:ext>
            </a:extLst>
          </p:cNvPr>
          <p:cNvSpPr txBox="1"/>
          <p:nvPr/>
        </p:nvSpPr>
        <p:spPr>
          <a:xfrm>
            <a:off x="4370697" y="1241622"/>
            <a:ext cx="7609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dirty="0"/>
              <a:t>Comparison of concentration field predictions: </a:t>
            </a:r>
            <a:r>
              <a:rPr lang="en-GB" sz="2000" dirty="0">
                <a:solidFill>
                  <a:srgbClr val="00FF7A"/>
                </a:solidFill>
              </a:rPr>
              <a:t>best case</a:t>
            </a:r>
            <a:endParaRPr lang="en-GB" dirty="0">
              <a:solidFill>
                <a:srgbClr val="00FF7A"/>
              </a:solidFill>
            </a:endParaRP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6FFAA4C8-3CF4-9817-3F65-3C07D19E50CF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0DD35B6-B8BC-D5D4-2D39-6ECCF2A6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94" y="400677"/>
            <a:ext cx="5256551" cy="512762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II. Surrogate model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9B0611F-C083-C2CF-80E9-F327E05BE4F1}"/>
              </a:ext>
            </a:extLst>
          </p:cNvPr>
          <p:cNvGrpSpPr/>
          <p:nvPr/>
        </p:nvGrpSpPr>
        <p:grpSpPr>
          <a:xfrm>
            <a:off x="184424" y="1871503"/>
            <a:ext cx="3803850" cy="3839469"/>
            <a:chOff x="272636" y="2803859"/>
            <a:chExt cx="3803850" cy="3839469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A764AEE-BBFF-9816-4A9E-415820EB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r="24001"/>
            <a:stretch/>
          </p:blipFill>
          <p:spPr>
            <a:xfrm>
              <a:off x="272636" y="2803859"/>
              <a:ext cx="3803850" cy="3544353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1B2237C6-3128-E0B7-897F-DF462B704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l="75747" t="37195" r="580" b="49154"/>
            <a:stretch/>
          </p:blipFill>
          <p:spPr>
            <a:xfrm>
              <a:off x="432029" y="6159486"/>
              <a:ext cx="1184835" cy="48384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61E8F82-61DE-9A7E-45A0-F503E7F6827A}"/>
              </a:ext>
            </a:extLst>
          </p:cNvPr>
          <p:cNvSpPr/>
          <p:nvPr/>
        </p:nvSpPr>
        <p:spPr>
          <a:xfrm>
            <a:off x="5364825" y="5151114"/>
            <a:ext cx="1816220" cy="4708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 : coins arrondis 16">
                <a:extLst>
                  <a:ext uri="{FF2B5EF4-FFF2-40B4-BE49-F238E27FC236}">
                    <a16:creationId xmlns:a16="http://schemas.microsoft.com/office/drawing/2014/main" id="{36C911DF-0582-BF40-7A63-EF24F790FDCD}"/>
                  </a:ext>
                </a:extLst>
              </p:cNvPr>
              <p:cNvSpPr/>
              <p:nvPr/>
            </p:nvSpPr>
            <p:spPr>
              <a:xfrm>
                <a:off x="5340746" y="5130648"/>
                <a:ext cx="6557538" cy="491359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RMSE = 0.19 ppm  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Building interactions are well reproduced</a:t>
                </a:r>
              </a:p>
            </p:txBody>
          </p:sp>
        </mc:Choice>
        <mc:Fallback xmlns="">
          <p:sp>
            <p:nvSpPr>
              <p:cNvPr id="10" name="Rectangle : coins arrondis 16">
                <a:extLst>
                  <a:ext uri="{FF2B5EF4-FFF2-40B4-BE49-F238E27FC236}">
                    <a16:creationId xmlns:a16="http://schemas.microsoft.com/office/drawing/2014/main" id="{36C911DF-0582-BF40-7A63-EF24F790F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46" y="5130648"/>
                <a:ext cx="6557538" cy="491359"/>
              </a:xfrm>
              <a:prstGeom prst="roundRect">
                <a:avLst/>
              </a:prstGeom>
              <a:blipFill>
                <a:blip r:embed="rId6"/>
                <a:stretch>
                  <a:fillRect l="-387" b="-769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 : coins arrondis 8">
                <a:extLst>
                  <a:ext uri="{FF2B5EF4-FFF2-40B4-BE49-F238E27FC236}">
                    <a16:creationId xmlns:a16="http://schemas.microsoft.com/office/drawing/2014/main" id="{966842AB-1CA0-7D0D-A65F-0875E03167D6}"/>
                  </a:ext>
                </a:extLst>
              </p:cNvPr>
              <p:cNvSpPr/>
              <p:nvPr/>
            </p:nvSpPr>
            <p:spPr>
              <a:xfrm>
                <a:off x="3571777" y="5690652"/>
                <a:ext cx="5303518" cy="547947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 dirty="0">
                    <a:solidFill>
                      <a:schemeClr val="bg1"/>
                    </a:solidFill>
                  </a:rPr>
                  <a:t>1 surrogate integration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200" dirty="0">
                    <a:solidFill>
                      <a:schemeClr val="bg1"/>
                    </a:solidFill>
                  </a:rPr>
                  <a:t> </a:t>
                </a:r>
                <a:r>
                  <a:rPr lang="en-GB" sz="2200" b="1" dirty="0">
                    <a:solidFill>
                      <a:schemeClr val="bg1"/>
                    </a:solidFill>
                  </a:rPr>
                  <a:t>0.125s </a:t>
                </a:r>
                <a:r>
                  <a:rPr lang="en-GB" sz="2200" dirty="0">
                    <a:solidFill>
                      <a:schemeClr val="bg1"/>
                    </a:solidFill>
                  </a:rPr>
                  <a:t>with 1 CPU</a:t>
                </a:r>
              </a:p>
            </p:txBody>
          </p:sp>
        </mc:Choice>
        <mc:Fallback xmlns="">
          <p:sp>
            <p:nvSpPr>
              <p:cNvPr id="13" name="Rectangle : coins arrondis 8">
                <a:extLst>
                  <a:ext uri="{FF2B5EF4-FFF2-40B4-BE49-F238E27FC236}">
                    <a16:creationId xmlns:a16="http://schemas.microsoft.com/office/drawing/2014/main" id="{966842AB-1CA0-7D0D-A65F-0875E0316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777" y="5690652"/>
                <a:ext cx="5303518" cy="54794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>
            <a:extLst>
              <a:ext uri="{FF2B5EF4-FFF2-40B4-BE49-F238E27FC236}">
                <a16:creationId xmlns:a16="http://schemas.microsoft.com/office/drawing/2014/main" id="{7854C3EF-8EC7-0B23-62D4-CB58BA62549C}"/>
              </a:ext>
            </a:extLst>
          </p:cNvPr>
          <p:cNvSpPr/>
          <p:nvPr/>
        </p:nvSpPr>
        <p:spPr>
          <a:xfrm>
            <a:off x="2464738" y="2093949"/>
            <a:ext cx="360000" cy="360000"/>
          </a:xfrm>
          <a:prstGeom prst="ellipse">
            <a:avLst/>
          </a:prstGeom>
          <a:noFill/>
          <a:ln w="28575">
            <a:solidFill>
              <a:srgbClr val="00FF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5214E4B-BBA2-E727-AABA-60727EBCD377}"/>
              </a:ext>
            </a:extLst>
          </p:cNvPr>
          <p:cNvSpPr/>
          <p:nvPr/>
        </p:nvSpPr>
        <p:spPr>
          <a:xfrm rot="1620000">
            <a:off x="8392977" y="2049844"/>
            <a:ext cx="1103805" cy="1325168"/>
          </a:xfrm>
          <a:prstGeom prst="ellipse">
            <a:avLst/>
          </a:prstGeom>
          <a:noFill/>
          <a:ln w="28575">
            <a:solidFill>
              <a:srgbClr val="00FF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893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D05B6C2-6010-3207-AB5C-31C394C34EFB}"/>
                  </a:ext>
                </a:extLst>
              </p:cNvPr>
              <p:cNvSpPr txBox="1"/>
              <p:nvPr/>
            </p:nvSpPr>
            <p:spPr>
              <a:xfrm>
                <a:off x="1983325" y="2408767"/>
                <a:ext cx="712551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D05B6C2-6010-3207-AB5C-31C394C34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25" y="2408767"/>
                <a:ext cx="712551" cy="374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84A6CB32-8D26-9BEE-6DE7-EEF46BA120D5}"/>
              </a:ext>
            </a:extLst>
          </p:cNvPr>
          <p:cNvSpPr/>
          <p:nvPr/>
        </p:nvSpPr>
        <p:spPr>
          <a:xfrm>
            <a:off x="4476654" y="3235600"/>
            <a:ext cx="1468619" cy="566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Sensors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FF15AC-D32D-5090-CDC0-15A9C2E417E4}"/>
              </a:ext>
            </a:extLst>
          </p:cNvPr>
          <p:cNvSpPr txBox="1"/>
          <p:nvPr/>
        </p:nvSpPr>
        <p:spPr>
          <a:xfrm>
            <a:off x="320041" y="1207008"/>
            <a:ext cx="734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Synthetic experiment:</a:t>
            </a:r>
            <a:endParaRPr lang="en-GB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52545B4-7D0F-2ECB-E1E6-C85B189CC55C}"/>
              </a:ext>
            </a:extLst>
          </p:cNvPr>
          <p:cNvSpPr/>
          <p:nvPr/>
        </p:nvSpPr>
        <p:spPr>
          <a:xfrm>
            <a:off x="4479386" y="3237741"/>
            <a:ext cx="1468619" cy="566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Synthetic observations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0024CE2-4801-32C3-CDF7-4A8A9DECBE33}"/>
              </a:ext>
            </a:extLst>
          </p:cNvPr>
          <p:cNvSpPr/>
          <p:nvPr/>
        </p:nvSpPr>
        <p:spPr>
          <a:xfrm>
            <a:off x="4877208" y="2275642"/>
            <a:ext cx="667512" cy="67665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19BD3FB-D5B2-F763-17B8-2CB62F0B5F9D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5544720" y="2613970"/>
            <a:ext cx="277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993FC8D-1201-1D93-5C17-CB7DDF8BF4B6}"/>
              </a:ext>
            </a:extLst>
          </p:cNvPr>
          <p:cNvCxnSpPr>
            <a:cxnSpLocks/>
            <a:stCxn id="34" idx="3"/>
            <a:endCxn id="7" idx="2"/>
          </p:cNvCxnSpPr>
          <p:nvPr/>
        </p:nvCxnSpPr>
        <p:spPr>
          <a:xfrm flipV="1">
            <a:off x="4322244" y="2613970"/>
            <a:ext cx="554964" cy="1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8B5C829-EEE3-6333-2A80-5B8290E5B590}"/>
              </a:ext>
            </a:extLst>
          </p:cNvPr>
          <p:cNvCxnSpPr>
            <a:cxnSpLocks/>
            <a:stCxn id="2" idx="0"/>
            <a:endCxn id="7" idx="4"/>
          </p:cNvCxnSpPr>
          <p:nvPr/>
        </p:nvCxnSpPr>
        <p:spPr>
          <a:xfrm flipH="1" flipV="1">
            <a:off x="5210964" y="2952298"/>
            <a:ext cx="2732" cy="2854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0385D53-E519-D7D2-770B-D1113282FBCE}"/>
                  </a:ext>
                </a:extLst>
              </p:cNvPr>
              <p:cNvSpPr txBox="1"/>
              <p:nvPr/>
            </p:nvSpPr>
            <p:spPr>
              <a:xfrm>
                <a:off x="4556625" y="2872853"/>
                <a:ext cx="66634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0385D53-E519-D7D2-770B-D1113282F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625" y="2872853"/>
                <a:ext cx="666345" cy="338554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E798768-BE39-A03E-4883-E29BB93693A3}"/>
              </a:ext>
            </a:extLst>
          </p:cNvPr>
          <p:cNvCxnSpPr>
            <a:cxnSpLocks/>
            <a:stCxn id="55" idx="3"/>
            <a:endCxn id="34" idx="1"/>
          </p:cNvCxnSpPr>
          <p:nvPr/>
        </p:nvCxnSpPr>
        <p:spPr>
          <a:xfrm>
            <a:off x="2495100" y="2611598"/>
            <a:ext cx="423081" cy="4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5B39C55-3EBF-D2DA-C620-2BFFCF1065D7}"/>
                  </a:ext>
                </a:extLst>
              </p:cNvPr>
              <p:cNvSpPr txBox="1"/>
              <p:nvPr/>
            </p:nvSpPr>
            <p:spPr>
              <a:xfrm>
                <a:off x="5816901" y="2481557"/>
                <a:ext cx="45233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5B39C55-3EBF-D2DA-C620-2BFFCF106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901" y="2481557"/>
                <a:ext cx="45233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D24B3E43-2C2E-59C5-3402-E18D273DA12E}"/>
              </a:ext>
            </a:extLst>
          </p:cNvPr>
          <p:cNvSpPr/>
          <p:nvPr/>
        </p:nvSpPr>
        <p:spPr>
          <a:xfrm>
            <a:off x="2918181" y="2315027"/>
            <a:ext cx="1404063" cy="60179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Surrogate model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2610D312-4AC7-7C9F-53C2-882A0FD914DA}"/>
              </a:ext>
            </a:extLst>
          </p:cNvPr>
          <p:cNvSpPr/>
          <p:nvPr/>
        </p:nvSpPr>
        <p:spPr>
          <a:xfrm>
            <a:off x="2886417" y="3952520"/>
            <a:ext cx="1404063" cy="60179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Surrogate model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0821FAE-C013-91C6-B621-64D23489DE5E}"/>
              </a:ext>
            </a:extLst>
          </p:cNvPr>
          <p:cNvCxnSpPr>
            <a:cxnSpLocks/>
            <a:stCxn id="51" idx="3"/>
            <a:endCxn id="35" idx="1"/>
          </p:cNvCxnSpPr>
          <p:nvPr/>
        </p:nvCxnSpPr>
        <p:spPr>
          <a:xfrm>
            <a:off x="2496972" y="4253418"/>
            <a:ext cx="3894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B222676E-B324-DDDD-2C97-3BB79FD80C3D}"/>
                  </a:ext>
                </a:extLst>
              </p:cNvPr>
              <p:cNvSpPr txBox="1"/>
              <p:nvPr/>
            </p:nvSpPr>
            <p:spPr>
              <a:xfrm>
                <a:off x="282263" y="3954829"/>
                <a:ext cx="2172018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𝑖𝑛𝑙𝑒𝑡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(−40.95°, 0.715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B222676E-B324-DDDD-2C97-3BB79FD80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63" y="3954829"/>
                <a:ext cx="2172018" cy="616515"/>
              </a:xfrm>
              <a:prstGeom prst="rect">
                <a:avLst/>
              </a:prstGeom>
              <a:blipFill>
                <a:blip r:embed="rId7"/>
                <a:stretch>
                  <a:fillRect l="-581" r="-2907" b="-81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83EBD3EC-DE30-6921-0E6B-E891709BA869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4290480" y="4253418"/>
            <a:ext cx="728853" cy="42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36CE5FD2-1C51-1396-A597-5ADF8FF6E760}"/>
                  </a:ext>
                </a:extLst>
              </p:cNvPr>
              <p:cNvSpPr txBox="1"/>
              <p:nvPr/>
            </p:nvSpPr>
            <p:spPr>
              <a:xfrm>
                <a:off x="4880523" y="4052322"/>
                <a:ext cx="666345" cy="354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36CE5FD2-1C51-1396-A597-5ADF8FF6E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523" y="4052322"/>
                <a:ext cx="666345" cy="3540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A1CD2438-C526-F362-1DBD-48107DF8E45D}"/>
              </a:ext>
            </a:extLst>
          </p:cNvPr>
          <p:cNvCxnSpPr>
            <a:cxnSpLocks/>
            <a:stCxn id="39" idx="0"/>
            <a:endCxn id="2" idx="2"/>
          </p:cNvCxnSpPr>
          <p:nvPr/>
        </p:nvCxnSpPr>
        <p:spPr>
          <a:xfrm flipV="1">
            <a:off x="5213696" y="3804391"/>
            <a:ext cx="0" cy="2479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1D6912D5-76AE-7CDF-2CA2-96222E7E4075}"/>
              </a:ext>
            </a:extLst>
          </p:cNvPr>
          <p:cNvSpPr/>
          <p:nvPr/>
        </p:nvSpPr>
        <p:spPr>
          <a:xfrm>
            <a:off x="331142" y="2275642"/>
            <a:ext cx="2163958" cy="6719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7C6B88A-930F-28AB-E525-BD6B573E62E4}"/>
                  </a:ext>
                </a:extLst>
              </p:cNvPr>
              <p:cNvSpPr txBox="1"/>
              <p:nvPr/>
            </p:nvSpPr>
            <p:spPr>
              <a:xfrm>
                <a:off x="319219" y="2325129"/>
                <a:ext cx="2172018" cy="633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𝑖𝑛𝑙𝑒𝑡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(−25°, 0.615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7C6B88A-930F-28AB-E525-BD6B573E6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19" y="2325129"/>
                <a:ext cx="2172018" cy="633828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B6FC60D7-666D-81AB-F742-B3E7BAE98C54}"/>
                  </a:ext>
                </a:extLst>
              </p:cNvPr>
              <p:cNvSpPr txBox="1"/>
              <p:nvPr/>
            </p:nvSpPr>
            <p:spPr>
              <a:xfrm>
                <a:off x="4210601" y="2262762"/>
                <a:ext cx="666345" cy="362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B6FC60D7-666D-81AB-F742-B3E7BAE98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01" y="2262762"/>
                <a:ext cx="666345" cy="3622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ZoneTexte 57">
            <a:extLst>
              <a:ext uri="{FF2B5EF4-FFF2-40B4-BE49-F238E27FC236}">
                <a16:creationId xmlns:a16="http://schemas.microsoft.com/office/drawing/2014/main" id="{9E23A100-90CB-97BF-1396-1AFEA2DD3849}"/>
              </a:ext>
            </a:extLst>
          </p:cNvPr>
          <p:cNvSpPr txBox="1"/>
          <p:nvPr/>
        </p:nvSpPr>
        <p:spPr>
          <a:xfrm>
            <a:off x="96273" y="1935789"/>
            <a:ext cx="25607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chemeClr val="accent6">
                    <a:lumMod val="75000"/>
                  </a:schemeClr>
                </a:solidFill>
              </a:rPr>
              <a:t>Prior parameters knowledge</a:t>
            </a:r>
            <a:endParaRPr lang="fr-FR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2270FF6-19D7-AFF3-FFF0-42EAF5BF171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8505" t="34371" b="40979"/>
          <a:stretch/>
        </p:blipFill>
        <p:spPr>
          <a:xfrm>
            <a:off x="9824889" y="3925820"/>
            <a:ext cx="2095949" cy="72314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E20C0EDF-6F79-3DCA-60A5-59ED96EFFC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4484" y="1198218"/>
            <a:ext cx="5640419" cy="2748812"/>
          </a:xfrm>
          <a:prstGeom prst="rect">
            <a:avLst/>
          </a:prstGeom>
        </p:spPr>
      </p:pic>
      <p:sp>
        <p:nvSpPr>
          <p:cNvPr id="41" name="Flèche droite à entaille 40">
            <a:extLst>
              <a:ext uri="{FF2B5EF4-FFF2-40B4-BE49-F238E27FC236}">
                <a16:creationId xmlns:a16="http://schemas.microsoft.com/office/drawing/2014/main" id="{11402D19-6197-72B2-4A79-48DD7657F867}"/>
              </a:ext>
            </a:extLst>
          </p:cNvPr>
          <p:cNvSpPr/>
          <p:nvPr/>
        </p:nvSpPr>
        <p:spPr>
          <a:xfrm flipH="1">
            <a:off x="7334653" y="2355655"/>
            <a:ext cx="635225" cy="203446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droite à entaille 43">
            <a:extLst>
              <a:ext uri="{FF2B5EF4-FFF2-40B4-BE49-F238E27FC236}">
                <a16:creationId xmlns:a16="http://schemas.microsoft.com/office/drawing/2014/main" id="{B0AAA1E9-876C-EFDA-323D-4D4CE979CECA}"/>
              </a:ext>
            </a:extLst>
          </p:cNvPr>
          <p:cNvSpPr/>
          <p:nvPr/>
        </p:nvSpPr>
        <p:spPr>
          <a:xfrm>
            <a:off x="11081743" y="2358409"/>
            <a:ext cx="272058" cy="197438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8A383F0-FE2B-156E-1558-35A524C8B79F}"/>
              </a:ext>
            </a:extLst>
          </p:cNvPr>
          <p:cNvSpPr/>
          <p:nvPr/>
        </p:nvSpPr>
        <p:spPr>
          <a:xfrm>
            <a:off x="5808433" y="2435443"/>
            <a:ext cx="421227" cy="3732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CF30CEA-9AA1-8960-E8A3-E8CF9D54C16F}"/>
              </a:ext>
            </a:extLst>
          </p:cNvPr>
          <p:cNvSpPr txBox="1"/>
          <p:nvPr/>
        </p:nvSpPr>
        <p:spPr>
          <a:xfrm>
            <a:off x="377340" y="3568804"/>
            <a:ext cx="2076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i="1" dirty="0">
                <a:solidFill>
                  <a:srgbClr val="00B0F0"/>
                </a:solidFill>
              </a:rPr>
              <a:t>Truth </a:t>
            </a:r>
            <a:r>
              <a:rPr lang="fr-FR" sz="1600" i="1" dirty="0" err="1">
                <a:solidFill>
                  <a:srgbClr val="00B0F0"/>
                </a:solidFill>
              </a:rPr>
              <a:t>parameters</a:t>
            </a:r>
            <a:endParaRPr lang="fr-FR" sz="1600" i="1" dirty="0">
              <a:solidFill>
                <a:srgbClr val="00B0F0"/>
              </a:solidFill>
            </a:endParaRP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90B7304D-F137-8961-8F74-2CAD98D37516}"/>
              </a:ext>
            </a:extLst>
          </p:cNvPr>
          <p:cNvSpPr/>
          <p:nvPr/>
        </p:nvSpPr>
        <p:spPr>
          <a:xfrm>
            <a:off x="333014" y="3917462"/>
            <a:ext cx="2163958" cy="671912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0F78042-DED8-19F5-3354-27468C7177E2}"/>
              </a:ext>
            </a:extLst>
          </p:cNvPr>
          <p:cNvSpPr txBox="1"/>
          <p:nvPr/>
        </p:nvSpPr>
        <p:spPr>
          <a:xfrm>
            <a:off x="7570834" y="2456687"/>
            <a:ext cx="47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B6912BA-0DD6-88AA-3396-D4AD57AFA2B8}"/>
              </a:ext>
            </a:extLst>
          </p:cNvPr>
          <p:cNvSpPr txBox="1"/>
          <p:nvPr/>
        </p:nvSpPr>
        <p:spPr>
          <a:xfrm>
            <a:off x="11062823" y="2472345"/>
            <a:ext cx="47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4FB69A9-8328-121E-3C5D-704F099C5E2C}"/>
              </a:ext>
            </a:extLst>
          </p:cNvPr>
          <p:cNvSpPr txBox="1"/>
          <p:nvPr/>
        </p:nvSpPr>
        <p:spPr>
          <a:xfrm>
            <a:off x="-18082" y="4707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99F296B-EECA-070C-3D98-6DEF98D5DD12}"/>
              </a:ext>
            </a:extLst>
          </p:cNvPr>
          <p:cNvSpPr txBox="1"/>
          <p:nvPr/>
        </p:nvSpPr>
        <p:spPr>
          <a:xfrm>
            <a:off x="5324379" y="4255559"/>
            <a:ext cx="207693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i="1" dirty="0"/>
              <a:t>Truth system state</a:t>
            </a:r>
          </a:p>
          <a:p>
            <a:pPr algn="ctr"/>
            <a:r>
              <a:rPr lang="en-GB" sz="1600" i="1" dirty="0">
                <a:solidFill>
                  <a:srgbClr val="FF0000"/>
                </a:solidFill>
              </a:rPr>
              <a:t>= unknown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CDF8DEE-BE84-0B11-3DB4-8B653689AFAF}"/>
              </a:ext>
            </a:extLst>
          </p:cNvPr>
          <p:cNvSpPr txBox="1"/>
          <p:nvPr/>
        </p:nvSpPr>
        <p:spPr>
          <a:xfrm>
            <a:off x="5320255" y="4253418"/>
            <a:ext cx="207693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i="1" dirty="0"/>
              <a:t>Truth system state</a:t>
            </a:r>
          </a:p>
          <a:p>
            <a:pPr algn="ctr"/>
            <a:r>
              <a:rPr lang="en-GB" sz="1600" i="1" dirty="0">
                <a:solidFill>
                  <a:srgbClr val="00B0F0"/>
                </a:solidFill>
              </a:rPr>
              <a:t>= known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B387A28A-DF33-C866-D727-3E577B8EDBB2}"/>
              </a:ext>
            </a:extLst>
          </p:cNvPr>
          <p:cNvCxnSpPr/>
          <p:nvPr/>
        </p:nvCxnSpPr>
        <p:spPr>
          <a:xfrm>
            <a:off x="5322403" y="4300253"/>
            <a:ext cx="222317" cy="924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8F68F5A2-A384-A026-393D-8B178036EF96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C80F06C-FA7F-66FE-CA88-0A9F6B9A5785}"/>
              </a:ext>
            </a:extLst>
          </p:cNvPr>
          <p:cNvSpPr txBox="1">
            <a:spLocks/>
          </p:cNvSpPr>
          <p:nvPr/>
        </p:nvSpPr>
        <p:spPr bwMode="auto">
          <a:xfrm>
            <a:off x="1924494" y="400677"/>
            <a:ext cx="6686106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III. Data assimilation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 : coins arrondis 8">
                <a:extLst>
                  <a:ext uri="{FF2B5EF4-FFF2-40B4-BE49-F238E27FC236}">
                    <a16:creationId xmlns:a16="http://schemas.microsoft.com/office/drawing/2014/main" id="{2DF08A72-291B-9942-9F1A-64EABFFFB7BC}"/>
                  </a:ext>
                </a:extLst>
              </p:cNvPr>
              <p:cNvSpPr/>
              <p:nvPr/>
            </p:nvSpPr>
            <p:spPr>
              <a:xfrm>
                <a:off x="2698409" y="5124138"/>
                <a:ext cx="6795181" cy="91202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</a:rPr>
                  <a:t> Are we able to retrieve the correct parameters?</a:t>
                </a:r>
              </a:p>
              <a:p>
                <a:endParaRPr lang="en-GB" sz="800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</a:rPr>
                  <a:t>Is the analysis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</a:rPr>
                  <a:t>equal to the truth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bg1"/>
                    </a:solidFill>
                  </a:rPr>
                  <a:t>? </a:t>
                </a:r>
              </a:p>
            </p:txBody>
          </p:sp>
        </mc:Choice>
        <mc:Fallback xmlns="">
          <p:sp>
            <p:nvSpPr>
              <p:cNvPr id="23" name="Rectangle : coins arrondis 8">
                <a:extLst>
                  <a:ext uri="{FF2B5EF4-FFF2-40B4-BE49-F238E27FC236}">
                    <a16:creationId xmlns:a16="http://schemas.microsoft.com/office/drawing/2014/main" id="{2DF08A72-291B-9942-9F1A-64EABFFFB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409" y="5124138"/>
                <a:ext cx="6795181" cy="91202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5E0ABDE-3A22-DFB0-4E16-319FA93BAE3C}"/>
              </a:ext>
            </a:extLst>
          </p:cNvPr>
          <p:cNvSpPr/>
          <p:nvPr/>
        </p:nvSpPr>
        <p:spPr>
          <a:xfrm>
            <a:off x="5544720" y="4233962"/>
            <a:ext cx="1702386" cy="5847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9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  <p:bldP spid="2" grpId="0" animBg="1"/>
      <p:bldP spid="35" grpId="0" animBg="1"/>
      <p:bldP spid="37" grpId="0"/>
      <p:bldP spid="55" grpId="0" animBg="1"/>
      <p:bldP spid="52" grpId="0"/>
      <p:bldP spid="58" grpId="0"/>
      <p:bldP spid="41" grpId="0" animBg="1"/>
      <p:bldP spid="44" grpId="0" animBg="1"/>
      <p:bldP spid="50" grpId="0"/>
      <p:bldP spid="51" grpId="0" animBg="1"/>
      <p:bldP spid="68" grpId="0"/>
      <p:bldP spid="69" grpId="0"/>
      <p:bldP spid="46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FF15AC-D32D-5090-CDC0-15A9C2E417E4}"/>
              </a:ext>
            </a:extLst>
          </p:cNvPr>
          <p:cNvSpPr txBox="1"/>
          <p:nvPr/>
        </p:nvSpPr>
        <p:spPr>
          <a:xfrm>
            <a:off x="320041" y="1207008"/>
            <a:ext cx="542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Parameter estimation results:</a:t>
            </a:r>
            <a:endParaRPr lang="en-GB" sz="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3D62795-11C9-A3FD-E752-1BEBA8A29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27" y="3286681"/>
            <a:ext cx="3450727" cy="2835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5154C1A-DDC1-807D-4863-2FC3FE8CCE51}"/>
                  </a:ext>
                </a:extLst>
              </p:cNvPr>
              <p:cNvSpPr txBox="1"/>
              <p:nvPr/>
            </p:nvSpPr>
            <p:spPr>
              <a:xfrm>
                <a:off x="-92754" y="1707137"/>
                <a:ext cx="6099048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DA algorithm: </a:t>
                </a:r>
                <a:r>
                  <a:rPr lang="en-GB" sz="2000" dirty="0"/>
                  <a:t>Iterative Ensemble Kalman Filter </a:t>
                </a:r>
              </a:p>
              <a:p>
                <a:pPr marL="1257300" lvl="2" indent="-342900">
                  <a:spcBef>
                    <a:spcPts val="600"/>
                  </a:spcBef>
                  <a:buFontTx/>
                  <a:buChar char="-"/>
                </a:pPr>
                <a:r>
                  <a:rPr lang="en-GB" dirty="0"/>
                  <a:t>Number of members: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sz="160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sz="1600" dirty="0"/>
                  <a:t> </a:t>
                </a:r>
                <a:endParaRPr lang="en-GB" dirty="0"/>
              </a:p>
              <a:p>
                <a:pPr marL="1257300" lvl="2" indent="-342900">
                  <a:spcBef>
                    <a:spcPts val="600"/>
                  </a:spcBef>
                  <a:buFontTx/>
                  <a:buChar char="-"/>
                </a:pPr>
                <a:r>
                  <a:rPr lang="en-GB" dirty="0"/>
                  <a:t>Number of sensors: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GB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5154C1A-DDC1-807D-4863-2FC3FE8CC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54" y="1707137"/>
                <a:ext cx="6099048" cy="1107996"/>
              </a:xfrm>
              <a:prstGeom prst="rect">
                <a:avLst/>
              </a:prstGeom>
              <a:blipFill>
                <a:blip r:embed="rId5"/>
                <a:stretch>
                  <a:fillRect t="-2273" b="-79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>
            <a:extLst>
              <a:ext uri="{FF2B5EF4-FFF2-40B4-BE49-F238E27FC236}">
                <a16:creationId xmlns:a16="http://schemas.microsoft.com/office/drawing/2014/main" id="{6A8B8293-C2EB-72AF-F79C-C6DD0BC98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839" y="2203535"/>
            <a:ext cx="6019800" cy="29337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BD80E3D-2CDC-08D0-C577-CE4E76076A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331" t="27946" b="33922"/>
          <a:stretch/>
        </p:blipFill>
        <p:spPr>
          <a:xfrm>
            <a:off x="10084461" y="1084854"/>
            <a:ext cx="2107539" cy="1118681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9163CD95-5C30-B427-2A35-4CB3C9B9DA09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 : coins arrondis 8">
                <a:extLst>
                  <a:ext uri="{FF2B5EF4-FFF2-40B4-BE49-F238E27FC236}">
                    <a16:creationId xmlns:a16="http://schemas.microsoft.com/office/drawing/2014/main" id="{3AD1533C-B2FB-A186-1633-76850D8FEB4D}"/>
                  </a:ext>
                </a:extLst>
              </p:cNvPr>
              <p:cNvSpPr/>
              <p:nvPr/>
            </p:nvSpPr>
            <p:spPr>
              <a:xfrm>
                <a:off x="4480559" y="5256749"/>
                <a:ext cx="6786881" cy="83069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</a:rPr>
                  <a:t> The data assimilation algorithm works well and is able </a:t>
                </a:r>
              </a:p>
              <a:p>
                <a:pPr lvl="1"/>
                <a:r>
                  <a:rPr lang="en-GB" sz="2000" dirty="0">
                    <a:solidFill>
                      <a:schemeClr val="bg1"/>
                    </a:solidFill>
                  </a:rPr>
                  <a:t>     to correct the inflow boundary conditions.</a:t>
                </a:r>
              </a:p>
            </p:txBody>
          </p:sp>
        </mc:Choice>
        <mc:Fallback xmlns="">
          <p:sp>
            <p:nvSpPr>
              <p:cNvPr id="13" name="Rectangle : coins arrondis 8">
                <a:extLst>
                  <a:ext uri="{FF2B5EF4-FFF2-40B4-BE49-F238E27FC236}">
                    <a16:creationId xmlns:a16="http://schemas.microsoft.com/office/drawing/2014/main" id="{3AD1533C-B2FB-A186-1633-76850D8FE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559" y="5256749"/>
                <a:ext cx="6786881" cy="83069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re 1">
            <a:extLst>
              <a:ext uri="{FF2B5EF4-FFF2-40B4-BE49-F238E27FC236}">
                <a16:creationId xmlns:a16="http://schemas.microsoft.com/office/drawing/2014/main" id="{68182C33-E604-9EFC-6923-6475590292DD}"/>
              </a:ext>
            </a:extLst>
          </p:cNvPr>
          <p:cNvSpPr txBox="1">
            <a:spLocks/>
          </p:cNvSpPr>
          <p:nvPr/>
        </p:nvSpPr>
        <p:spPr bwMode="auto">
          <a:xfrm>
            <a:off x="1924494" y="400677"/>
            <a:ext cx="6686106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III. Data assimilation results</a:t>
            </a:r>
          </a:p>
        </p:txBody>
      </p:sp>
      <p:sp>
        <p:nvSpPr>
          <p:cNvPr id="30" name="Flèche vers la droite 29">
            <a:extLst>
              <a:ext uri="{FF2B5EF4-FFF2-40B4-BE49-F238E27FC236}">
                <a16:creationId xmlns:a16="http://schemas.microsoft.com/office/drawing/2014/main" id="{B4145CA5-9496-D549-1056-038439AAC298}"/>
              </a:ext>
            </a:extLst>
          </p:cNvPr>
          <p:cNvSpPr/>
          <p:nvPr/>
        </p:nvSpPr>
        <p:spPr>
          <a:xfrm>
            <a:off x="3813254" y="3516158"/>
            <a:ext cx="1935793" cy="73482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Assimilation</a:t>
            </a:r>
          </a:p>
        </p:txBody>
      </p:sp>
    </p:spTree>
    <p:extLst>
      <p:ext uri="{BB962C8B-B14F-4D97-AF65-F5344CB8AC3E}">
        <p14:creationId xmlns:p14="http://schemas.microsoft.com/office/powerpoint/2010/main" val="40548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9FF15AC-D32D-5090-CDC0-15A9C2E417E4}"/>
              </a:ext>
            </a:extLst>
          </p:cNvPr>
          <p:cNvSpPr txBox="1"/>
          <p:nvPr/>
        </p:nvSpPr>
        <p:spPr>
          <a:xfrm>
            <a:off x="320041" y="1207008"/>
            <a:ext cx="82905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Concentration results field: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Mean concentration isolines comparison: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endParaRPr lang="en-GB" sz="2000" b="1" dirty="0"/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endParaRPr lang="en-GB" sz="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A2878807-F5B4-F4B8-6BF8-AE1983E03773}"/>
                  </a:ext>
                </a:extLst>
              </p:cNvPr>
              <p:cNvSpPr/>
              <p:nvPr/>
            </p:nvSpPr>
            <p:spPr>
              <a:xfrm>
                <a:off x="8759217" y="3064212"/>
                <a:ext cx="2956560" cy="177234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</a:rPr>
                  <a:t>  The plume shape is  </a:t>
                </a:r>
              </a:p>
              <a:p>
                <a:r>
                  <a:rPr lang="en-GB" sz="2000" dirty="0">
                    <a:solidFill>
                      <a:schemeClr val="bg1"/>
                    </a:solidFill>
                  </a:rPr>
                  <a:t>      well estimated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GB" sz="8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</a:rPr>
                  <a:t>  Algorithm execution</a:t>
                </a:r>
              </a:p>
              <a:p>
                <a:r>
                  <a:rPr lang="en-GB" sz="2000" dirty="0">
                    <a:solidFill>
                      <a:schemeClr val="bg1"/>
                    </a:solidFill>
                  </a:rPr>
                  <a:t>      time = 100s</a:t>
                </a:r>
              </a:p>
            </p:txBody>
          </p:sp>
        </mc:Choice>
        <mc:Fallback xmlns=""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A2878807-F5B4-F4B8-6BF8-AE1983E03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217" y="3064212"/>
                <a:ext cx="2956560" cy="177234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7935F4C-9737-6576-6C7C-930F01AF27BC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D74A1E7-AC80-C168-2955-83BF6EE6BCC8}"/>
              </a:ext>
            </a:extLst>
          </p:cNvPr>
          <p:cNvSpPr txBox="1">
            <a:spLocks/>
          </p:cNvSpPr>
          <p:nvPr/>
        </p:nvSpPr>
        <p:spPr bwMode="auto">
          <a:xfrm>
            <a:off x="1924494" y="400677"/>
            <a:ext cx="6686106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III. Data assimilation results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E5916E2-1F90-E819-73A4-1030084711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r="55495"/>
          <a:stretch/>
        </p:blipFill>
        <p:spPr>
          <a:xfrm>
            <a:off x="726732" y="2078529"/>
            <a:ext cx="4156553" cy="40519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9D6ECB0-2396-2409-46BC-48069CE913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63952"/>
          <a:stretch/>
        </p:blipFill>
        <p:spPr>
          <a:xfrm>
            <a:off x="4980562" y="2088769"/>
            <a:ext cx="3366730" cy="405191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8D083A6-048E-3FE2-9F4C-DE0AB8576A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63853"/>
          <a:stretch/>
        </p:blipFill>
        <p:spPr>
          <a:xfrm>
            <a:off x="4980562" y="2095635"/>
            <a:ext cx="3366730" cy="40408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196F3EA-758F-D2FC-EE31-D828A3740F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r="56378"/>
          <a:stretch/>
        </p:blipFill>
        <p:spPr>
          <a:xfrm>
            <a:off x="726732" y="2078529"/>
            <a:ext cx="4078732" cy="40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2B7D32F-ADF4-447B-16B3-78594F4CBE0A}"/>
              </a:ext>
            </a:extLst>
          </p:cNvPr>
          <p:cNvSpPr txBox="1"/>
          <p:nvPr/>
        </p:nvSpPr>
        <p:spPr>
          <a:xfrm>
            <a:off x="240632" y="1424553"/>
            <a:ext cx="11759663" cy="2231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Take-home messages</a:t>
            </a:r>
            <a:endParaRPr lang="en-GB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sz="2000" b="1" dirty="0"/>
              <a:t>1) </a:t>
            </a:r>
            <a:r>
              <a:rPr lang="en-GB" sz="2000" dirty="0"/>
              <a:t>Data assimilation provides a powerful framework to </a:t>
            </a:r>
            <a:r>
              <a:rPr lang="en-GB" sz="2000" b="1" dirty="0"/>
              <a:t>reduce inflow boundary condition uncertainties </a:t>
            </a:r>
            <a:r>
              <a:rPr lang="en-GB" sz="2000" dirty="0"/>
              <a:t>in microscale LES simulations. </a:t>
            </a:r>
            <a:endParaRPr lang="en-GB" sz="2000" b="1" dirty="0"/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endParaRPr lang="en-GB" sz="200" b="1" dirty="0"/>
          </a:p>
          <a:p>
            <a:pPr lvl="1">
              <a:spcBef>
                <a:spcPts val="600"/>
              </a:spcBef>
            </a:pPr>
            <a:r>
              <a:rPr lang="en-GB" sz="2000" b="1" dirty="0"/>
              <a:t>2) </a:t>
            </a:r>
            <a:r>
              <a:rPr lang="en-GB" sz="2000" dirty="0"/>
              <a:t>Replacing the LES model by a </a:t>
            </a:r>
            <a:r>
              <a:rPr lang="en-GB" sz="2000" b="1" dirty="0"/>
              <a:t>surrogate model </a:t>
            </a:r>
            <a:r>
              <a:rPr lang="en-GB" sz="2000" dirty="0"/>
              <a:t>opens the way towards a real-time data assimilation framework to better predict plume behaviour in case of accident. </a:t>
            </a:r>
          </a:p>
          <a:p>
            <a:endParaRPr lang="en-GB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4FFBE67-FB16-7446-890B-E0E2A40B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94" y="400677"/>
            <a:ext cx="6686106" cy="512762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Conclusion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C803DF-1793-574D-9050-C5C107671119}"/>
              </a:ext>
            </a:extLst>
          </p:cNvPr>
          <p:cNvSpPr/>
          <p:nvPr/>
        </p:nvSpPr>
        <p:spPr>
          <a:xfrm>
            <a:off x="240632" y="3701339"/>
            <a:ext cx="11951368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</a:rPr>
              <a:t>Perspectives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dirty="0"/>
              <a:t>Extend the approach to </a:t>
            </a:r>
            <a:r>
              <a:rPr lang="en-GB" sz="2000" b="1" dirty="0"/>
              <a:t>3D fields </a:t>
            </a:r>
            <a:r>
              <a:rPr lang="en-GB" sz="2000" dirty="0"/>
              <a:t>by using state-of-the-art surrogate model (dimension reduction combined with gaussian process regression)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000" dirty="0"/>
              <a:t>Extend the approach to </a:t>
            </a:r>
            <a:r>
              <a:rPr lang="en-GB" sz="2000" b="1" dirty="0"/>
              <a:t>estimate source uncertainties</a:t>
            </a:r>
            <a:endParaRPr lang="en-GB" sz="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000" dirty="0"/>
              <a:t>Use model sensitivity analysis for </a:t>
            </a:r>
            <a:r>
              <a:rPr lang="en-GB" sz="2000" b="1" dirty="0"/>
              <a:t>optimal sensor placement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5A70F7A-6A10-CC99-DFD6-D876D4182FE5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34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6DFC4C3-5BE0-B94B-9083-D17375558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795463"/>
            <a:ext cx="11233150" cy="3190194"/>
          </a:xfrm>
        </p:spPr>
        <p:txBody>
          <a:bodyPr>
            <a:normAutofit/>
          </a:bodyPr>
          <a:lstStyle/>
          <a:p>
            <a:r>
              <a:rPr lang="fr-FR" altLang="fr-FR" sz="6600" b="1" dirty="0"/>
              <a:t>Appendices</a:t>
            </a:r>
          </a:p>
        </p:txBody>
      </p:sp>
    </p:spTree>
    <p:extLst>
      <p:ext uri="{BB962C8B-B14F-4D97-AF65-F5344CB8AC3E}">
        <p14:creationId xmlns:p14="http://schemas.microsoft.com/office/powerpoint/2010/main" val="1114650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02AAA21-B9E2-5343-89BE-EC455F7F8B1E}"/>
                  </a:ext>
                </a:extLst>
              </p:cNvPr>
              <p:cNvSpPr txBox="1"/>
              <p:nvPr/>
            </p:nvSpPr>
            <p:spPr>
              <a:xfrm>
                <a:off x="510506" y="1231279"/>
                <a:ext cx="10736614" cy="487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Technical &amp; historical reasons specific to my lab</a:t>
                </a:r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dirty="0"/>
                  <a:t>At CERFACS, AVBP a LES solver is developed and maintained</a:t>
                </a:r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dirty="0"/>
                  <a:t>In my team, a LES intercomparison of the MUST case has already been performed (Rochoux et al. 2021)</a:t>
                </a:r>
                <a:endParaRPr lang="en-US" sz="600" dirty="0"/>
              </a:p>
              <a:p>
                <a:pPr lvl="1">
                  <a:spcBef>
                    <a:spcPts val="600"/>
                  </a:spcBef>
                </a:pPr>
                <a:endParaRPr lang="en-US" sz="600" dirty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LES superiority for UQ perspectives</a:t>
                </a:r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dirty="0"/>
                  <a:t>LES model requires less parametrization</a:t>
                </a:r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dirty="0"/>
                  <a:t>LES model errors are less important (LES intercomparison study)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Easier Uncertainty Quantification framework</a:t>
                </a:r>
              </a:p>
              <a:p>
                <a:pPr lvl="1">
                  <a:spcBef>
                    <a:spcPts val="600"/>
                  </a:spcBef>
                </a:pPr>
                <a:endParaRPr lang="en-US" sz="600" dirty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LES would allow to further development in the future</a:t>
                </a:r>
                <a:endParaRPr lang="en-US" sz="600" dirty="0"/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dirty="0"/>
                  <a:t>We kept unsteady moving averages to try outs sensor positioning methods for plume developing scenario</a:t>
                </a:r>
                <a:endParaRPr lang="en-US" sz="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dirty="0"/>
                  <a:t>LES allow to predict more fields than RANS: </a:t>
                </a:r>
              </a:p>
              <a:p>
                <a:pPr marL="1200150" lvl="2" indent="-28575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dirty="0"/>
                  <a:t>Concentration high order statistics, peak concentration: useful data for analysis</a:t>
                </a:r>
              </a:p>
              <a:p>
                <a:pPr marL="1200150" lvl="2" indent="-28575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dirty="0"/>
                  <a:t>Frozen AVBP: need for stress tensors for specific surrogate modeling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02AAA21-B9E2-5343-89BE-EC455F7F8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06" y="1231279"/>
                <a:ext cx="10736614" cy="4878259"/>
              </a:xfrm>
              <a:prstGeom prst="rect">
                <a:avLst/>
              </a:prstGeom>
              <a:blipFill>
                <a:blip r:embed="rId4"/>
                <a:stretch>
                  <a:fillRect l="-946" t="-1039" r="-355" b="-10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re 1">
            <a:extLst>
              <a:ext uri="{FF2B5EF4-FFF2-40B4-BE49-F238E27FC236}">
                <a16:creationId xmlns:a16="http://schemas.microsoft.com/office/drawing/2014/main" id="{D9E54760-E4AD-074D-9C57-94FCCBEC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I: Why do we use LES instead of RANS?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5ADFA445-2356-4598-CFBF-D270BAEE5463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453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centration_instant_log_scale" descr="concentration_instant_log_scale">
            <a:hlinkClick r:id="" action="ppaction://media"/>
            <a:extLst>
              <a:ext uri="{FF2B5EF4-FFF2-40B4-BE49-F238E27FC236}">
                <a16:creationId xmlns:a16="http://schemas.microsoft.com/office/drawing/2014/main" id="{704519B7-4C4A-0047-99E4-D74684C8B9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/>
          <a:stretch/>
        </p:blipFill>
        <p:spPr>
          <a:xfrm>
            <a:off x="6986530" y="1102199"/>
            <a:ext cx="4653601" cy="46536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5FFCA-1635-B148-8AE9-2E6DA6324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3943" y="1775076"/>
            <a:ext cx="1141054" cy="75183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7D029AB-893B-05AE-CFE4-67B70E141E38}"/>
              </a:ext>
            </a:extLst>
          </p:cNvPr>
          <p:cNvSpPr txBox="1"/>
          <p:nvPr/>
        </p:nvSpPr>
        <p:spPr>
          <a:xfrm>
            <a:off x="320039" y="1207008"/>
            <a:ext cx="6489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200" b="1" u="sng" dirty="0">
                <a:solidFill>
                  <a:schemeClr val="accent1">
                    <a:lumMod val="75000"/>
                  </a:schemeClr>
                </a:solidFill>
              </a:rPr>
              <a:t>Context:</a:t>
            </a: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200" dirty="0">
                <a:latin typeface="+mn-lt"/>
              </a:rPr>
              <a:t>Build </a:t>
            </a:r>
            <a:r>
              <a:rPr lang="en-GB" sz="2200" b="1" dirty="0">
                <a:latin typeface="+mn-lt"/>
              </a:rPr>
              <a:t>high-fidelity </a:t>
            </a:r>
            <a:r>
              <a:rPr lang="en-GB" sz="2200" dirty="0">
                <a:latin typeface="+mn-lt"/>
              </a:rPr>
              <a:t>models for microscale dispersion in urban environment and improve them thanks to </a:t>
            </a:r>
            <a:r>
              <a:rPr lang="en-GB" sz="2200" b="1" dirty="0">
                <a:latin typeface="+mn-lt"/>
              </a:rPr>
              <a:t>mathematical methods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6202F3E-5837-89FA-14BD-B2C70F0103F7}"/>
              </a:ext>
            </a:extLst>
          </p:cNvPr>
          <p:cNvSpPr txBox="1"/>
          <p:nvPr/>
        </p:nvSpPr>
        <p:spPr>
          <a:xfrm>
            <a:off x="-294480" y="2363798"/>
            <a:ext cx="639048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Study case: </a:t>
            </a:r>
            <a:r>
              <a:rPr lang="en-GB" sz="2000" dirty="0"/>
              <a:t>One neutral trial of the MUST field campaign  (Yee and </a:t>
            </a:r>
            <a:r>
              <a:rPr lang="en-GB" sz="2000" dirty="0" err="1"/>
              <a:t>Biltoft</a:t>
            </a:r>
            <a:r>
              <a:rPr lang="en-GB" sz="2000" dirty="0"/>
              <a:t>. 2004)</a:t>
            </a:r>
            <a:r>
              <a:rPr lang="en-GB" sz="2000" baseline="30000" dirty="0"/>
              <a:t> </a:t>
            </a:r>
          </a:p>
          <a:p>
            <a:pPr marL="1200150" lvl="2" indent="-285750">
              <a:spcBef>
                <a:spcPts val="600"/>
              </a:spcBef>
              <a:buFont typeface="Wingdings" pitchFamily="2" charset="2"/>
              <a:buChar char="Ø"/>
            </a:pPr>
            <a:endParaRPr lang="en-GB" sz="200" dirty="0"/>
          </a:p>
          <a:p>
            <a:pPr marL="1200150" lvl="2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Large-Eddy Simulation (LES) model:</a:t>
            </a:r>
          </a:p>
          <a:p>
            <a:pPr marL="1657350" lvl="3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GB" dirty="0"/>
              <a:t>Realistic representation of the urban canopy</a:t>
            </a:r>
          </a:p>
          <a:p>
            <a:pPr marL="1657350" lvl="3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GB" dirty="0"/>
              <a:t>Resolution of turbulence large scales</a:t>
            </a:r>
          </a:p>
          <a:p>
            <a:pPr marL="1657350" lvl="3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GB" dirty="0"/>
              <a:t>Temporal evolution of the plume</a:t>
            </a:r>
          </a:p>
          <a:p>
            <a:pPr marL="1657350" lvl="3" indent="-285750">
              <a:spcBef>
                <a:spcPts val="600"/>
              </a:spcBef>
              <a:buFont typeface="Wingdings" pitchFamily="2" charset="2"/>
              <a:buChar char="§"/>
            </a:pP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8231F4-3424-160C-FDBC-49AED1DBF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8101" y="1689338"/>
            <a:ext cx="1042032" cy="4584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4E37060-03D6-DCB5-738D-63599731A9FF}"/>
              </a:ext>
            </a:extLst>
          </p:cNvPr>
          <p:cNvSpPr txBox="1"/>
          <p:nvPr/>
        </p:nvSpPr>
        <p:spPr>
          <a:xfrm>
            <a:off x="6809297" y="5494190"/>
            <a:ext cx="454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Instantaneous concentration field </a:t>
            </a:r>
            <a:r>
              <a:rPr lang="en-GB" sz="1400" i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timelapse</a:t>
            </a:r>
            <a:r>
              <a:rPr lang="en-GB" sz="1400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obtained with LES of the MUST experiment #2681829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ABC7C40D-A3DE-56B4-F9AB-7F0D7CB30683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B9A670DD-F3E1-9094-F119-8DF54D57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94" y="400677"/>
            <a:ext cx="9942512" cy="512762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9847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FF15AC-D32D-5090-CDC0-15A9C2E417E4}"/>
              </a:ext>
            </a:extLst>
          </p:cNvPr>
          <p:cNvSpPr txBox="1"/>
          <p:nvPr/>
        </p:nvSpPr>
        <p:spPr>
          <a:xfrm>
            <a:off x="320041" y="1207008"/>
            <a:ext cx="596899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Model adaptation</a:t>
            </a:r>
            <a:endParaRPr lang="en-GB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b="1" dirty="0"/>
              <a:t>Domain rotation using </a:t>
            </a:r>
            <a:r>
              <a:rPr lang="en-GB" sz="2000" b="1" dirty="0" err="1"/>
              <a:t>TurboAVBP</a:t>
            </a:r>
            <a:r>
              <a:rPr lang="en-GB" sz="2000" b="1" dirty="0"/>
              <a:t>:</a:t>
            </a:r>
          </a:p>
          <a:p>
            <a:pPr marL="1371600" lvl="2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GB" b="1" dirty="0"/>
              <a:t>Goal: </a:t>
            </a:r>
            <a:r>
              <a:rPr lang="en-GB" dirty="0"/>
              <a:t>Keep symmetry BCs // to the flow streamwise direction</a:t>
            </a:r>
          </a:p>
          <a:p>
            <a:pPr marL="1371600" lvl="2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GB" b="1" dirty="0"/>
              <a:t>Principle: </a:t>
            </a:r>
          </a:p>
          <a:p>
            <a:pPr lvl="3">
              <a:spcBef>
                <a:spcPts val="600"/>
              </a:spcBef>
            </a:pPr>
            <a:r>
              <a:rPr lang="en-GB" sz="1600" dirty="0"/>
              <a:t>- Split the domain in two</a:t>
            </a:r>
          </a:p>
          <a:p>
            <a:pPr lvl="3">
              <a:spcBef>
                <a:spcPts val="600"/>
              </a:spcBef>
            </a:pPr>
            <a:r>
              <a:rPr lang="en-GB" sz="1600" dirty="0"/>
              <a:t>- Coupled resolution on both domain</a:t>
            </a:r>
            <a:endParaRPr lang="en-GB" sz="8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4893E4-D8AA-0AE8-0BA8-E2D4A7AE0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961" y="1132116"/>
            <a:ext cx="5584889" cy="5584889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EC74EA4-F420-250F-8BD5-D9593EEF90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81263" r="65879" b="1"/>
          <a:stretch/>
        </p:blipFill>
        <p:spPr>
          <a:xfrm>
            <a:off x="10286360" y="5637081"/>
            <a:ext cx="1905640" cy="1046479"/>
          </a:xfrm>
          <a:custGeom>
            <a:avLst/>
            <a:gdLst>
              <a:gd name="connsiteX0" fmla="*/ 0 w 1905640"/>
              <a:gd name="connsiteY0" fmla="*/ 0 h 1046479"/>
              <a:gd name="connsiteX1" fmla="*/ 1821307 w 1905640"/>
              <a:gd name="connsiteY1" fmla="*/ 0 h 1046479"/>
              <a:gd name="connsiteX2" fmla="*/ 1821307 w 1905640"/>
              <a:gd name="connsiteY2" fmla="*/ 487011 h 1046479"/>
              <a:gd name="connsiteX3" fmla="*/ 1905640 w 1905640"/>
              <a:gd name="connsiteY3" fmla="*/ 487011 h 1046479"/>
              <a:gd name="connsiteX4" fmla="*/ 1905640 w 1905640"/>
              <a:gd name="connsiteY4" fmla="*/ 1046479 h 1046479"/>
              <a:gd name="connsiteX5" fmla="*/ 0 w 1905640"/>
              <a:gd name="connsiteY5" fmla="*/ 1046479 h 104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640" h="1046479">
                <a:moveTo>
                  <a:pt x="0" y="0"/>
                </a:moveTo>
                <a:lnTo>
                  <a:pt x="1821307" y="0"/>
                </a:lnTo>
                <a:lnTo>
                  <a:pt x="1821307" y="487011"/>
                </a:lnTo>
                <a:lnTo>
                  <a:pt x="1905640" y="487011"/>
                </a:lnTo>
                <a:lnTo>
                  <a:pt x="1905640" y="1046479"/>
                </a:lnTo>
                <a:lnTo>
                  <a:pt x="0" y="1046479"/>
                </a:lnTo>
                <a:close/>
              </a:path>
            </a:pathLst>
          </a:cu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38FB59F-E520-F3EE-5D14-7BC39701212F}"/>
              </a:ext>
            </a:extLst>
          </p:cNvPr>
          <p:cNvSpPr/>
          <p:nvPr/>
        </p:nvSpPr>
        <p:spPr>
          <a:xfrm>
            <a:off x="6450828" y="5637080"/>
            <a:ext cx="1799092" cy="1046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479CBF0-6915-6C4B-363C-36C56E15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II: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TurboMUST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850D77C6-79B8-E6A0-36C7-8BC2180FF8B6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2678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9FF15AC-D32D-5090-CDC0-15A9C2E417E4}"/>
                  </a:ext>
                </a:extLst>
              </p:cNvPr>
              <p:cNvSpPr txBox="1"/>
              <p:nvPr/>
            </p:nvSpPr>
            <p:spPr>
              <a:xfrm>
                <a:off x="320041" y="1207008"/>
                <a:ext cx="8853142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UcPeriod" startAt="2"/>
                </a:pPr>
                <a:r>
                  <a:rPr lang="en-GB" sz="2400" b="1" u="sng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Model results</a:t>
                </a:r>
                <a:endParaRPr lang="en-GB" sz="2400" b="1" u="sng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914400" lvl="1" indent="-4572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GB" sz="2000" b="1" dirty="0"/>
                  <a:t>Metrics computed for all sensors where: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𝑡𝑟𝑒𝑠h𝑜𝑙𝑑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=0.04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𝑝𝑝𝑚</m:t>
                    </m:r>
                  </m:oMath>
                </a14:m>
                <a:r>
                  <a:rPr lang="en-GB" sz="2000" dirty="0"/>
                  <a:t> 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9FF15AC-D32D-5090-CDC0-15A9C2E41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1" y="1207008"/>
                <a:ext cx="8853142" cy="846386"/>
              </a:xfrm>
              <a:prstGeom prst="rect">
                <a:avLst/>
              </a:prstGeom>
              <a:blipFill>
                <a:blip r:embed="rId4"/>
                <a:stretch>
                  <a:fillRect l="-1146" t="-7463" b="-119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re 1">
            <a:extLst>
              <a:ext uri="{FF2B5EF4-FFF2-40B4-BE49-F238E27FC236}">
                <a16:creationId xmlns:a16="http://schemas.microsoft.com/office/drawing/2014/main" id="{A479CBF0-6915-6C4B-363C-36C56E15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II: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TurboMUST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7" name="Tableau 12">
            <a:extLst>
              <a:ext uri="{FF2B5EF4-FFF2-40B4-BE49-F238E27FC236}">
                <a16:creationId xmlns:a16="http://schemas.microsoft.com/office/drawing/2014/main" id="{D645E18F-A82A-19A2-D4C7-EE6BD8CDC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958470"/>
              </p:ext>
            </p:extLst>
          </p:nvPr>
        </p:nvGraphicFramePr>
        <p:xfrm>
          <a:off x="627016" y="2473434"/>
          <a:ext cx="10726784" cy="147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369">
                  <a:extLst>
                    <a:ext uri="{9D8B030D-6E8A-4147-A177-3AD203B41FA5}">
                      <a16:colId xmlns:a16="http://schemas.microsoft.com/office/drawing/2014/main" val="2938110865"/>
                    </a:ext>
                  </a:extLst>
                </a:gridCol>
                <a:gridCol w="1813683">
                  <a:extLst>
                    <a:ext uri="{9D8B030D-6E8A-4147-A177-3AD203B41FA5}">
                      <a16:colId xmlns:a16="http://schemas.microsoft.com/office/drawing/2014/main" val="650280554"/>
                    </a:ext>
                  </a:extLst>
                </a:gridCol>
                <a:gridCol w="1813683">
                  <a:extLst>
                    <a:ext uri="{9D8B030D-6E8A-4147-A177-3AD203B41FA5}">
                      <a16:colId xmlns:a16="http://schemas.microsoft.com/office/drawing/2014/main" val="1438423368"/>
                    </a:ext>
                  </a:extLst>
                </a:gridCol>
                <a:gridCol w="1813683">
                  <a:extLst>
                    <a:ext uri="{9D8B030D-6E8A-4147-A177-3AD203B41FA5}">
                      <a16:colId xmlns:a16="http://schemas.microsoft.com/office/drawing/2014/main" val="3399103613"/>
                    </a:ext>
                  </a:extLst>
                </a:gridCol>
                <a:gridCol w="1813683">
                  <a:extLst>
                    <a:ext uri="{9D8B030D-6E8A-4147-A177-3AD203B41FA5}">
                      <a16:colId xmlns:a16="http://schemas.microsoft.com/office/drawing/2014/main" val="2026500999"/>
                    </a:ext>
                  </a:extLst>
                </a:gridCol>
                <a:gridCol w="1813683">
                  <a:extLst>
                    <a:ext uri="{9D8B030D-6E8A-4147-A177-3AD203B41FA5}">
                      <a16:colId xmlns:a16="http://schemas.microsoft.com/office/drawing/2014/main" val="107542989"/>
                    </a:ext>
                  </a:extLst>
                </a:gridCol>
              </a:tblGrid>
              <a:tr h="499055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ysClr val="windowText" lastClr="000000"/>
                          </a:solidFill>
                        </a:rPr>
                        <a:t>Metric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ysClr val="windowText" lastClr="000000"/>
                          </a:solidFill>
                        </a:rPr>
                        <a:t>FB (ppm)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ysClr val="windowText" lastClr="000000"/>
                          </a:solidFill>
                        </a:rPr>
                        <a:t>RMSE (ppm)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ysClr val="windowText" lastClr="000000"/>
                          </a:solidFill>
                        </a:rPr>
                        <a:t>FAC2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ysClr val="windowText" lastClr="000000"/>
                          </a:solidFill>
                        </a:rPr>
                        <a:t>MG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ysClr val="windowText" lastClr="000000"/>
                          </a:solidFill>
                        </a:rPr>
                        <a:t>VG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289317"/>
                  </a:ext>
                </a:extLst>
              </a:tr>
              <a:tr h="48066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Perfect model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81682"/>
                  </a:ext>
                </a:extLst>
              </a:tr>
              <a:tr h="499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noProof="0" dirty="0"/>
                        <a:t>LES Model</a:t>
                      </a:r>
                      <a:endParaRPr lang="en-GB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-0.048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0.002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91%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1.24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1.57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22818"/>
                  </a:ext>
                </a:extLst>
              </a:tr>
            </a:tbl>
          </a:graphicData>
        </a:graphic>
      </p:graphicFrame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C3D315B5-BA08-1306-F6E0-70B946B3723C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6183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D26A944E-CD7F-F187-8611-3CDFD0926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7" t="-283" r="27045" b="283"/>
          <a:stretch/>
        </p:blipFill>
        <p:spPr>
          <a:xfrm>
            <a:off x="7526582" y="1245445"/>
            <a:ext cx="2828673" cy="314215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21B0D33-534B-A9E5-A01C-CA405B6F5E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9" t="15" r="27135" b="-15"/>
          <a:stretch/>
        </p:blipFill>
        <p:spPr>
          <a:xfrm>
            <a:off x="3268903" y="1283557"/>
            <a:ext cx="3064191" cy="3148419"/>
          </a:xfrm>
          <a:prstGeom prst="rect">
            <a:avLst/>
          </a:prstGeom>
        </p:spPr>
      </p:pic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A1BF3286-D9F8-1B4D-C1C6-A4BC4EE6DCB4}"/>
              </a:ext>
            </a:extLst>
          </p:cNvPr>
          <p:cNvCxnSpPr>
            <a:cxnSpLocks/>
          </p:cNvCxnSpPr>
          <p:nvPr/>
        </p:nvCxnSpPr>
        <p:spPr>
          <a:xfrm>
            <a:off x="9549548" y="5231405"/>
            <a:ext cx="4830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C40FD75-8FE1-1ACE-8F80-7991F5091E3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551846" y="5224281"/>
            <a:ext cx="6596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EA3F28-B9EC-4741-B82F-7FA4D1E3AD20}"/>
              </a:ext>
            </a:extLst>
          </p:cNvPr>
          <p:cNvSpPr txBox="1"/>
          <p:nvPr/>
        </p:nvSpPr>
        <p:spPr>
          <a:xfrm>
            <a:off x="320040" y="1207008"/>
            <a:ext cx="1042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Principle</a:t>
            </a:r>
            <a:endParaRPr lang="en-GB" sz="2400" b="1" u="sng" dirty="0">
              <a:latin typeface="+mn-lt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D1C98AE-CE16-170A-8210-EC34F3F64A43}"/>
              </a:ext>
            </a:extLst>
          </p:cNvPr>
          <p:cNvSpPr/>
          <p:nvPr/>
        </p:nvSpPr>
        <p:spPr>
          <a:xfrm>
            <a:off x="1615097" y="4356633"/>
            <a:ext cx="1915936" cy="18118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Precursor</a:t>
            </a:r>
          </a:p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Simulation</a:t>
            </a:r>
          </a:p>
          <a:p>
            <a:pPr algn="ctr"/>
            <a:endParaRPr lang="en-GB" sz="5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</a:rPr>
              <a:t>CL </a:t>
            </a:r>
            <a:r>
              <a:rPr lang="en-GB" sz="1200" dirty="0" err="1">
                <a:solidFill>
                  <a:sysClr val="windowText" lastClr="000000"/>
                </a:solidFill>
              </a:rPr>
              <a:t>périodiques</a:t>
            </a:r>
            <a:endParaRPr lang="en-GB" sz="12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</a:rPr>
              <a:t>Champ libre (sans obstacles)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ysClr val="windowText" lastClr="000000"/>
                </a:solidFill>
              </a:rPr>
              <a:t>Maillage</a:t>
            </a:r>
            <a:r>
              <a:rPr lang="en-GB" sz="1200" dirty="0">
                <a:solidFill>
                  <a:sysClr val="windowText" lastClr="000000"/>
                </a:solidFill>
              </a:rPr>
              <a:t> quads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</a:rPr>
              <a:t>Convergence </a:t>
            </a:r>
            <a:r>
              <a:rPr lang="en-GB" sz="1200" dirty="0" err="1">
                <a:solidFill>
                  <a:sysClr val="windowText" lastClr="000000"/>
                </a:solidFill>
              </a:rPr>
              <a:t>statistique</a:t>
            </a:r>
            <a:endParaRPr lang="en-GB" sz="12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 : coins arrondis 9">
                <a:extLst>
                  <a:ext uri="{FF2B5EF4-FFF2-40B4-BE49-F238E27FC236}">
                    <a16:creationId xmlns:a16="http://schemas.microsoft.com/office/drawing/2014/main" id="{752D46A4-2F2E-CE23-CBF1-8D34F64926E6}"/>
                  </a:ext>
                </a:extLst>
              </p:cNvPr>
              <p:cNvSpPr/>
              <p:nvPr/>
            </p:nvSpPr>
            <p:spPr>
              <a:xfrm>
                <a:off x="114015" y="4799238"/>
                <a:ext cx="1073453" cy="886723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𝑖𝑛𝑙𝑒𝑡</m:t>
                              </m:r>
                            </m:sub>
                            <m:sup>
                              <m:r>
                                <a:rPr lang="fr-FR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𝑟𝑒𝑓</m:t>
                              </m:r>
                            </m:sup>
                          </m:sSubSup>
                          <m:r>
                            <a:rPr lang="fr-FR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fr-FR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fr-FR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𝑟𝑒𝑓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fr-FR" sz="1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Rectangle : coins arrondis 9">
                <a:extLst>
                  <a:ext uri="{FF2B5EF4-FFF2-40B4-BE49-F238E27FC236}">
                    <a16:creationId xmlns:a16="http://schemas.microsoft.com/office/drawing/2014/main" id="{752D46A4-2F2E-CE23-CBF1-8D34F6492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5" y="4799238"/>
                <a:ext cx="1073453" cy="88672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44293943-5DDF-DC81-8AB5-BE3BB9419CF6}"/>
                  </a:ext>
                </a:extLst>
              </p:cNvPr>
              <p:cNvSpPr/>
              <p:nvPr/>
            </p:nvSpPr>
            <p:spPr>
              <a:xfrm>
                <a:off x="4211519" y="4834997"/>
                <a:ext cx="1360973" cy="77856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𝑟𝑒𝑓</m:t>
                        </m:r>
                      </m:sup>
                    </m:sSup>
                    <m:r>
                      <a:rPr lang="fr-FR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fr-FR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6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44293943-5DDF-DC81-8AB5-BE3BB9419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519" y="4834997"/>
                <a:ext cx="1360973" cy="77856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9DA5B4F-9582-3EF6-8035-1C4DFEBE59D5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1208281" y="5262537"/>
            <a:ext cx="4068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17246DC-36D9-10CA-A6F0-CA930EB0F981}"/>
                  </a:ext>
                </a:extLst>
              </p:cNvPr>
              <p:cNvSpPr/>
              <p:nvPr/>
            </p:nvSpPr>
            <p:spPr>
              <a:xfrm>
                <a:off x="6171958" y="4788805"/>
                <a:ext cx="1360973" cy="88672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 err="1">
                    <a:solidFill>
                      <a:sysClr val="windowText" lastClr="000000"/>
                    </a:solidFill>
                  </a:rPr>
                  <a:t>Rescaling</a:t>
                </a:r>
                <a:endParaRPr lang="fr-FR" sz="1600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fr-FR" sz="6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𝑖𝑛𝑙𝑒𝑡</m:t>
                              </m:r>
                            </m:sub>
                          </m:sSub>
                          <m:r>
                            <a:rPr lang="fr-FR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400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fr-FR" sz="5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17246DC-36D9-10CA-A6F0-CA930EB0F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958" y="4788805"/>
                <a:ext cx="1360973" cy="8867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5A0852D2-6BF9-BCD6-D1C6-291F89D6156C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572492" y="5224281"/>
            <a:ext cx="599466" cy="7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F3476804-8BB3-BF38-91C7-4D23248ECE7F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7532931" y="5232167"/>
            <a:ext cx="697400" cy="49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 : coins arrondis 89">
                <a:extLst>
                  <a:ext uri="{FF2B5EF4-FFF2-40B4-BE49-F238E27FC236}">
                    <a16:creationId xmlns:a16="http://schemas.microsoft.com/office/drawing/2014/main" id="{168BBA59-F686-879C-C737-C0128317BF18}"/>
                  </a:ext>
                </a:extLst>
              </p:cNvPr>
              <p:cNvSpPr/>
              <p:nvPr/>
            </p:nvSpPr>
            <p:spPr>
              <a:xfrm>
                <a:off x="8230331" y="4849019"/>
                <a:ext cx="1360973" cy="77615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a:rPr lang="fr-F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fr-F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fr-F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Rectangle : coins arrondis 89">
                <a:extLst>
                  <a:ext uri="{FF2B5EF4-FFF2-40B4-BE49-F238E27FC236}">
                    <a16:creationId xmlns:a16="http://schemas.microsoft.com/office/drawing/2014/main" id="{168BBA59-F686-879C-C737-C0128317B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331" y="4849019"/>
                <a:ext cx="1360973" cy="77615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8822362E-F508-BA77-71E3-81B93E2A33AD}"/>
              </a:ext>
            </a:extLst>
          </p:cNvPr>
          <p:cNvSpPr/>
          <p:nvPr/>
        </p:nvSpPr>
        <p:spPr>
          <a:xfrm>
            <a:off x="9971380" y="4776639"/>
            <a:ext cx="1380468" cy="88672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Turbulence Injection</a:t>
            </a:r>
            <a:endParaRPr lang="fr-FR" dirty="0">
              <a:solidFill>
                <a:sysClr val="windowText" lastClr="000000"/>
              </a:solidFill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AB9C21DC-A02E-4108-E3D7-EE6AD9483FD3}"/>
                  </a:ext>
                </a:extLst>
              </p:cNvPr>
              <p:cNvSpPr txBox="1"/>
              <p:nvPr/>
            </p:nvSpPr>
            <p:spPr>
              <a:xfrm>
                <a:off x="3675063" y="1182472"/>
                <a:ext cx="2552812" cy="320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𝑖𝑛𝑙𝑒𝑡</m:t>
                              </m:r>
                            </m:sub>
                            <m:sup>
                              <m:r>
                                <a:rPr lang="fr-FR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𝑟𝑒𝑓</m:t>
                              </m:r>
                            </m:sup>
                          </m:sSubSup>
                          <m:r>
                            <a:rPr lang="fr-FR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fr-FR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fr-FR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𝑟𝑒𝑓</m:t>
                              </m:r>
                            </m:sup>
                          </m:sSubSup>
                        </m:e>
                      </m:d>
                      <m:r>
                        <a:rPr lang="fr-FR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=(0°, 0,715 </m:t>
                      </m:r>
                      <m:r>
                        <a:rPr lang="fr-FR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fr-FR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fr-FR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AB9C21DC-A02E-4108-E3D7-EE6AD9483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063" y="1182472"/>
                <a:ext cx="2552812" cy="320409"/>
              </a:xfrm>
              <a:prstGeom prst="rect">
                <a:avLst/>
              </a:prstGeom>
              <a:blipFill>
                <a:blip r:embed="rId10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C0729351-46DE-7A62-7F85-9DE29B1919CC}"/>
                  </a:ext>
                </a:extLst>
              </p:cNvPr>
              <p:cNvSpPr txBox="1"/>
              <p:nvPr/>
            </p:nvSpPr>
            <p:spPr>
              <a:xfrm>
                <a:off x="7704306" y="1204176"/>
                <a:ext cx="255281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𝑖𝑛𝑙𝑒𝑡</m:t>
                              </m:r>
                            </m:sub>
                          </m:sSub>
                          <m:r>
                            <a:rPr lang="fr-FR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fr-FR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=(−40,95°, 0,730 </m:t>
                      </m:r>
                      <m:r>
                        <a:rPr lang="fr-FR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fr-FR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fr-FR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C0729351-46DE-7A62-7F85-9DE29B191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306" y="1204176"/>
                <a:ext cx="2552812" cy="276999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ccolade fermante 69">
            <a:extLst>
              <a:ext uri="{FF2B5EF4-FFF2-40B4-BE49-F238E27FC236}">
                <a16:creationId xmlns:a16="http://schemas.microsoft.com/office/drawing/2014/main" id="{ECE8F9C4-96FA-BFD1-6DD5-5482196582D4}"/>
              </a:ext>
            </a:extLst>
          </p:cNvPr>
          <p:cNvSpPr/>
          <p:nvPr/>
        </p:nvSpPr>
        <p:spPr>
          <a:xfrm rot="5400000">
            <a:off x="4751868" y="3126886"/>
            <a:ext cx="292558" cy="2692601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Accolade fermante 73">
            <a:extLst>
              <a:ext uri="{FF2B5EF4-FFF2-40B4-BE49-F238E27FC236}">
                <a16:creationId xmlns:a16="http://schemas.microsoft.com/office/drawing/2014/main" id="{EE6C29D4-6451-F26D-00EB-0268BF887E85}"/>
              </a:ext>
            </a:extLst>
          </p:cNvPr>
          <p:cNvSpPr/>
          <p:nvPr/>
        </p:nvSpPr>
        <p:spPr>
          <a:xfrm rot="5400000">
            <a:off x="8764538" y="3144662"/>
            <a:ext cx="292558" cy="2692601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1232E18-3FFD-F54B-23D2-83BF1635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III: Turbulence injection method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7FBAB04-E40E-52A4-11D0-3F8D1947917E}"/>
              </a:ext>
            </a:extLst>
          </p:cNvPr>
          <p:cNvSpPr txBox="1"/>
          <p:nvPr/>
        </p:nvSpPr>
        <p:spPr>
          <a:xfrm>
            <a:off x="10158013" y="2207056"/>
            <a:ext cx="2014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GB" dirty="0"/>
              <a:t>Good agreement with experimental fluctuations data</a:t>
            </a: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71ACE4BB-8957-24C4-A73E-8AB379A04862}"/>
              </a:ext>
            </a:extLst>
          </p:cNvPr>
          <p:cNvSpPr/>
          <p:nvPr/>
        </p:nvSpPr>
        <p:spPr>
          <a:xfrm>
            <a:off x="10388967" y="1693209"/>
            <a:ext cx="172707" cy="254376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775B9E0-EDBE-BF5B-7C6F-852F0807245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3009" t="23127" b="23043"/>
          <a:stretch/>
        </p:blipFill>
        <p:spPr>
          <a:xfrm>
            <a:off x="1929457" y="2029905"/>
            <a:ext cx="1360758" cy="2035435"/>
          </a:xfrm>
          <a:prstGeom prst="rect">
            <a:avLst/>
          </a:prstGeom>
        </p:spPr>
      </p:pic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E4EF81D4-BEB1-0417-BF88-FC151BE3F204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261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6">
            <a:extLst>
              <a:ext uri="{FF2B5EF4-FFF2-40B4-BE49-F238E27FC236}">
                <a16:creationId xmlns:a16="http://schemas.microsoft.com/office/drawing/2014/main" id="{EB4455F4-14E8-FD2C-73F8-656E5E432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85095"/>
              </p:ext>
            </p:extLst>
          </p:nvPr>
        </p:nvGraphicFramePr>
        <p:xfrm>
          <a:off x="793889" y="1929127"/>
          <a:ext cx="7428790" cy="3729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395">
                  <a:extLst>
                    <a:ext uri="{9D8B030D-6E8A-4147-A177-3AD203B41FA5}">
                      <a16:colId xmlns:a16="http://schemas.microsoft.com/office/drawing/2014/main" val="893067731"/>
                    </a:ext>
                  </a:extLst>
                </a:gridCol>
                <a:gridCol w="3714395">
                  <a:extLst>
                    <a:ext uri="{9D8B030D-6E8A-4147-A177-3AD203B41FA5}">
                      <a16:colId xmlns:a16="http://schemas.microsoft.com/office/drawing/2014/main" val="1893398430"/>
                    </a:ext>
                  </a:extLst>
                </a:gridCol>
              </a:tblGrid>
              <a:tr h="3926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0" noProof="0"/>
                        <a:t>Velocity fluctuations profiles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478449"/>
                  </a:ext>
                </a:extLst>
              </a:tr>
              <a:tr h="392612"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>
                          <a:solidFill>
                            <a:srgbClr val="00B0F0"/>
                          </a:solidFill>
                        </a:rPr>
                        <a:t>Tower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>
                          <a:solidFill>
                            <a:srgbClr val="00B050"/>
                          </a:solidFill>
                        </a:rPr>
                        <a:t>Tower 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177604"/>
                  </a:ext>
                </a:extLst>
              </a:tr>
              <a:tr h="2944588">
                <a:tc>
                  <a:txBody>
                    <a:bodyPr/>
                    <a:lstStyle/>
                    <a:p>
                      <a:endParaRPr lang="en-GB" sz="1600" b="0" noProof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b="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163505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EA3F28-B9EC-4741-B82F-7FA4D1E3AD20}"/>
              </a:ext>
            </a:extLst>
          </p:cNvPr>
          <p:cNvSpPr txBox="1"/>
          <p:nvPr/>
        </p:nvSpPr>
        <p:spPr>
          <a:xfrm>
            <a:off x="320040" y="1207008"/>
            <a:ext cx="1042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</a:t>
            </a:r>
            <a:endParaRPr lang="en-GB" sz="2400" b="1" u="sng" dirty="0">
              <a:latin typeface="+mn-l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1232E18-3FFD-F54B-23D2-83BF1635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III: Turbulence injection method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B3CF96-E9EE-21B0-4A97-4F6E1FF96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528" y="1228093"/>
            <a:ext cx="3495472" cy="278858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AD0A1A7-59A0-E772-F1A9-13C01C4F4C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1713" y="2880200"/>
            <a:ext cx="3525545" cy="264415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F4F6739-7F51-8845-4769-E16CDE6914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82025" y="2805621"/>
            <a:ext cx="3525544" cy="2644158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6CB1C211-1719-55F1-E004-419E18979393}"/>
              </a:ext>
            </a:extLst>
          </p:cNvPr>
          <p:cNvSpPr/>
          <p:nvPr/>
        </p:nvSpPr>
        <p:spPr>
          <a:xfrm>
            <a:off x="8802352" y="2492846"/>
            <a:ext cx="394932" cy="396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DB7CA43-D25C-B9C6-62CC-9E83DF749EFE}"/>
              </a:ext>
            </a:extLst>
          </p:cNvPr>
          <p:cNvSpPr/>
          <p:nvPr/>
        </p:nvSpPr>
        <p:spPr>
          <a:xfrm>
            <a:off x="10102244" y="2387011"/>
            <a:ext cx="394932" cy="396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3C65731-F995-62D4-56F8-6B42AFAE1E4B}"/>
              </a:ext>
            </a:extLst>
          </p:cNvPr>
          <p:cNvSpPr txBox="1"/>
          <p:nvPr/>
        </p:nvSpPr>
        <p:spPr>
          <a:xfrm>
            <a:off x="7932471" y="4262699"/>
            <a:ext cx="3707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dirty="0"/>
              <a:t>Overall good agreement with experimental data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endParaRPr lang="en-GB" sz="800" dirty="0"/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dirty="0"/>
              <a:t>Lack of TKE over the canopy</a:t>
            </a:r>
          </a:p>
        </p:txBody>
      </p:sp>
      <p:sp>
        <p:nvSpPr>
          <p:cNvPr id="36" name="Espace réservé de la date 3">
            <a:extLst>
              <a:ext uri="{FF2B5EF4-FFF2-40B4-BE49-F238E27FC236}">
                <a16:creationId xmlns:a16="http://schemas.microsoft.com/office/drawing/2014/main" id="{CE5A02D4-5AB8-9C13-A1FF-D8D1A866339E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7813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6">
            <a:extLst>
              <a:ext uri="{FF2B5EF4-FFF2-40B4-BE49-F238E27FC236}">
                <a16:creationId xmlns:a16="http://schemas.microsoft.com/office/drawing/2014/main" id="{EB4455F4-14E8-FD2C-73F8-656E5E432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87628"/>
              </p:ext>
            </p:extLst>
          </p:nvPr>
        </p:nvGraphicFramePr>
        <p:xfrm>
          <a:off x="793889" y="1929127"/>
          <a:ext cx="7428790" cy="3729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395">
                  <a:extLst>
                    <a:ext uri="{9D8B030D-6E8A-4147-A177-3AD203B41FA5}">
                      <a16:colId xmlns:a16="http://schemas.microsoft.com/office/drawing/2014/main" val="893067731"/>
                    </a:ext>
                  </a:extLst>
                </a:gridCol>
                <a:gridCol w="3714395">
                  <a:extLst>
                    <a:ext uri="{9D8B030D-6E8A-4147-A177-3AD203B41FA5}">
                      <a16:colId xmlns:a16="http://schemas.microsoft.com/office/drawing/2014/main" val="1893398430"/>
                    </a:ext>
                  </a:extLst>
                </a:gridCol>
              </a:tblGrid>
              <a:tr h="3926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0" noProof="0"/>
                        <a:t>Turbulence spectrum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478449"/>
                  </a:ext>
                </a:extLst>
              </a:tr>
              <a:tr h="392612"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>
                          <a:solidFill>
                            <a:srgbClr val="00B0F0"/>
                          </a:solidFill>
                        </a:rPr>
                        <a:t>Tower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>
                          <a:solidFill>
                            <a:srgbClr val="00B050"/>
                          </a:solidFill>
                        </a:rPr>
                        <a:t>Tower 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177604"/>
                  </a:ext>
                </a:extLst>
              </a:tr>
              <a:tr h="2944588">
                <a:tc>
                  <a:txBody>
                    <a:bodyPr/>
                    <a:lstStyle/>
                    <a:p>
                      <a:endParaRPr lang="en-GB" sz="1600" b="0" noProof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b="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163505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EA3F28-B9EC-4741-B82F-7FA4D1E3AD20}"/>
              </a:ext>
            </a:extLst>
          </p:cNvPr>
          <p:cNvSpPr txBox="1"/>
          <p:nvPr/>
        </p:nvSpPr>
        <p:spPr>
          <a:xfrm>
            <a:off x="320040" y="1207008"/>
            <a:ext cx="1042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</a:t>
            </a:r>
            <a:endParaRPr lang="en-GB" sz="2400" b="1" u="sng" dirty="0">
              <a:latin typeface="+mn-l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1232E18-3FFD-F54B-23D2-83BF1635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III: Turbulence injection method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B3CF96-E9EE-21B0-4A97-4F6E1FF96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528" y="1228093"/>
            <a:ext cx="3495472" cy="2788584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6CB1C211-1719-55F1-E004-419E18979393}"/>
              </a:ext>
            </a:extLst>
          </p:cNvPr>
          <p:cNvSpPr/>
          <p:nvPr/>
        </p:nvSpPr>
        <p:spPr>
          <a:xfrm>
            <a:off x="8802352" y="2492846"/>
            <a:ext cx="394932" cy="396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DB7CA43-D25C-B9C6-62CC-9E83DF749EFE}"/>
              </a:ext>
            </a:extLst>
          </p:cNvPr>
          <p:cNvSpPr/>
          <p:nvPr/>
        </p:nvSpPr>
        <p:spPr>
          <a:xfrm>
            <a:off x="10102244" y="2387011"/>
            <a:ext cx="394932" cy="396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3C65731-F995-62D4-56F8-6B42AFAE1E4B}"/>
              </a:ext>
            </a:extLst>
          </p:cNvPr>
          <p:cNvSpPr txBox="1"/>
          <p:nvPr/>
        </p:nvSpPr>
        <p:spPr>
          <a:xfrm>
            <a:off x="7932471" y="4262699"/>
            <a:ext cx="3707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dirty="0"/>
              <a:t>Fine reproduction of the turbulence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550FCFF-A7D0-FABC-E515-6CB6D72961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7636" y="2888846"/>
            <a:ext cx="3525544" cy="26441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DA0046-BEB0-B3A2-765A-32FE71FEE2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42863" y="2888846"/>
            <a:ext cx="3525544" cy="2644158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19F72EA1-BF20-5AD5-AD29-9C6932AAEB46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5053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314406D5-841B-D15C-C76A-9DC845380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1" t="5957" r="46370" b="68653"/>
          <a:stretch/>
        </p:blipFill>
        <p:spPr>
          <a:xfrm>
            <a:off x="9241276" y="1157775"/>
            <a:ext cx="2363821" cy="217817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FF15AC-D32D-5090-CDC0-15A9C2E417E4}"/>
              </a:ext>
            </a:extLst>
          </p:cNvPr>
          <p:cNvSpPr txBox="1"/>
          <p:nvPr/>
        </p:nvSpPr>
        <p:spPr>
          <a:xfrm>
            <a:off x="320040" y="1207008"/>
            <a:ext cx="89212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Perturbed Physics Ensemble</a:t>
            </a:r>
            <a:endParaRPr lang="en-GB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b="1" dirty="0"/>
              <a:t>Goal:</a:t>
            </a:r>
            <a:r>
              <a:rPr lang="en-GB" sz="2000" dirty="0"/>
              <a:t> Sample the parameter space to build a surrogate model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endParaRPr lang="en-GB" sz="200" dirty="0"/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b="1" dirty="0"/>
              <a:t>Method: </a:t>
            </a:r>
            <a:r>
              <a:rPr lang="en-GB" sz="2000" dirty="0"/>
              <a:t>Halton sequence (low-discrepancy)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endParaRPr lang="en-GB" sz="200" dirty="0"/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dirty="0"/>
              <a:t>What ranges of variation for uncertain parameters?</a:t>
            </a:r>
          </a:p>
          <a:p>
            <a:pPr marL="1200150" lvl="2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GB" dirty="0"/>
              <a:t>Microclimatology based on 12 days of acquisition by one MUST SAMS station:</a:t>
            </a:r>
          </a:p>
          <a:p>
            <a:pPr marL="1200150" lvl="2" indent="-285750">
              <a:spcBef>
                <a:spcPts val="600"/>
              </a:spcBef>
              <a:buFont typeface="Wingdings" pitchFamily="2" charset="2"/>
              <a:buChar char="§"/>
            </a:pPr>
            <a:endParaRPr lang="en-GB" sz="200" dirty="0"/>
          </a:p>
          <a:p>
            <a:pPr marL="1200150" lvl="2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GB" dirty="0"/>
              <a:t>Constraints on the wind direction:</a:t>
            </a:r>
          </a:p>
          <a:p>
            <a:pPr lvl="3">
              <a:spcBef>
                <a:spcPts val="600"/>
              </a:spcBef>
            </a:pPr>
            <a:r>
              <a:rPr lang="en-GB" sz="1600" dirty="0"/>
              <a:t>- Limited simulations budget</a:t>
            </a:r>
          </a:p>
          <a:p>
            <a:pPr lvl="3">
              <a:spcBef>
                <a:spcPts val="600"/>
              </a:spcBef>
            </a:pPr>
            <a:r>
              <a:rPr lang="en-GB" sz="1600" dirty="0"/>
              <a:t>- The plume must pass through the containers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1C79E5A6-3078-F778-748A-BAE7DBD9DBE7}"/>
                  </a:ext>
                </a:extLst>
              </p:cNvPr>
              <p:cNvSpPr txBox="1"/>
              <p:nvPr/>
            </p:nvSpPr>
            <p:spPr>
              <a:xfrm>
                <a:off x="3810217" y="4828504"/>
                <a:ext cx="2877695" cy="811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𝑖𝑛𝑙𝑒𝑡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−60, 0</m:t>
                                  </m:r>
                                </m:e>
                              </m:d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𝑀𝑈𝑆𝑇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0.07, 0.89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1C79E5A6-3078-F778-748A-BAE7DBD9D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217" y="4828504"/>
                <a:ext cx="2877695" cy="811761"/>
              </a:xfrm>
              <a:prstGeom prst="rect">
                <a:avLst/>
              </a:prstGeom>
              <a:blipFill>
                <a:blip r:embed="rId5"/>
                <a:stretch>
                  <a:fillRect l="-43612" t="-193846" b="-27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 25">
            <a:extLst>
              <a:ext uri="{FF2B5EF4-FFF2-40B4-BE49-F238E27FC236}">
                <a16:creationId xmlns:a16="http://schemas.microsoft.com/office/drawing/2014/main" id="{6580FA30-CE90-101B-091E-5B7255D48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97" t="5957" r="1" b="68653"/>
          <a:stretch/>
        </p:blipFill>
        <p:spPr>
          <a:xfrm>
            <a:off x="9435827" y="3246571"/>
            <a:ext cx="2363821" cy="2293113"/>
          </a:xfrm>
          <a:custGeom>
            <a:avLst/>
            <a:gdLst>
              <a:gd name="connsiteX0" fmla="*/ 192743 w 1930020"/>
              <a:gd name="connsiteY0" fmla="*/ 0 h 1872288"/>
              <a:gd name="connsiteX1" fmla="*/ 1930020 w 1930020"/>
              <a:gd name="connsiteY1" fmla="*/ 0 h 1872288"/>
              <a:gd name="connsiteX2" fmla="*/ 1930020 w 1930020"/>
              <a:gd name="connsiteY2" fmla="*/ 1872288 h 1872288"/>
              <a:gd name="connsiteX3" fmla="*/ 0 w 1930020"/>
              <a:gd name="connsiteY3" fmla="*/ 1872288 h 1872288"/>
              <a:gd name="connsiteX4" fmla="*/ 0 w 1930020"/>
              <a:gd name="connsiteY4" fmla="*/ 801914 h 187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020" h="1872288">
                <a:moveTo>
                  <a:pt x="192743" y="0"/>
                </a:moveTo>
                <a:lnTo>
                  <a:pt x="1930020" y="0"/>
                </a:lnTo>
                <a:lnTo>
                  <a:pt x="1930020" y="1872288"/>
                </a:lnTo>
                <a:lnTo>
                  <a:pt x="0" y="1872288"/>
                </a:lnTo>
                <a:lnTo>
                  <a:pt x="0" y="801914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1BADC3A-7577-940F-376C-76FFA8901F4F}"/>
                  </a:ext>
                </a:extLst>
              </p:cNvPr>
              <p:cNvSpPr txBox="1"/>
              <p:nvPr/>
            </p:nvSpPr>
            <p:spPr>
              <a:xfrm>
                <a:off x="3039681" y="4988162"/>
                <a:ext cx="4488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1BADC3A-7577-940F-376C-76FFA8901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681" y="4988162"/>
                <a:ext cx="448841" cy="492443"/>
              </a:xfrm>
              <a:prstGeom prst="rect">
                <a:avLst/>
              </a:prstGeom>
              <a:blipFill>
                <a:blip r:embed="rId6"/>
                <a:stretch>
                  <a:fillRect l="-13889" r="-13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62FA54C-580F-8F3F-2F09-C24875721F9E}"/>
              </a:ext>
            </a:extLst>
          </p:cNvPr>
          <p:cNvSpPr/>
          <p:nvPr/>
        </p:nvSpPr>
        <p:spPr>
          <a:xfrm>
            <a:off x="3647872" y="4756826"/>
            <a:ext cx="3171217" cy="9727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C435A83-4614-3A54-36B0-5608DE1F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IV: Uncertain parameter space definition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0CCEA9F2-FE53-BDB0-B767-9879D68B465F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0838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2AAA21-B9E2-5343-89BE-EC455F7F8B1E}"/>
              </a:ext>
            </a:extLst>
          </p:cNvPr>
          <p:cNvSpPr txBox="1"/>
          <p:nvPr/>
        </p:nvSpPr>
        <p:spPr>
          <a:xfrm>
            <a:off x="510506" y="1231279"/>
            <a:ext cx="10736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Metrics averaged over all the validation samples: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For each sample the metrics are computed by comparison between the surrogate and the LES estimations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The scores below are the averages of all these metrics computations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75398D7-9BF9-E8FF-1BAD-916E0A74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V: Surrogate model results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BF385E17-4EBB-1457-EAD7-74006E093B2C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graphicFrame>
        <p:nvGraphicFramePr>
          <p:cNvPr id="2" name="Tableau 12">
            <a:extLst>
              <a:ext uri="{FF2B5EF4-FFF2-40B4-BE49-F238E27FC236}">
                <a16:creationId xmlns:a16="http://schemas.microsoft.com/office/drawing/2014/main" id="{76F1B1F8-449D-40E7-D4AE-179CECFE9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161603"/>
              </p:ext>
            </p:extLst>
          </p:nvPr>
        </p:nvGraphicFramePr>
        <p:xfrm>
          <a:off x="732608" y="3200457"/>
          <a:ext cx="10726783" cy="979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368">
                  <a:extLst>
                    <a:ext uri="{9D8B030D-6E8A-4147-A177-3AD203B41FA5}">
                      <a16:colId xmlns:a16="http://schemas.microsoft.com/office/drawing/2014/main" val="2938110865"/>
                    </a:ext>
                  </a:extLst>
                </a:gridCol>
                <a:gridCol w="1816353">
                  <a:extLst>
                    <a:ext uri="{9D8B030D-6E8A-4147-A177-3AD203B41FA5}">
                      <a16:colId xmlns:a16="http://schemas.microsoft.com/office/drawing/2014/main" val="650280554"/>
                    </a:ext>
                  </a:extLst>
                </a:gridCol>
                <a:gridCol w="1811013">
                  <a:extLst>
                    <a:ext uri="{9D8B030D-6E8A-4147-A177-3AD203B41FA5}">
                      <a16:colId xmlns:a16="http://schemas.microsoft.com/office/drawing/2014/main" val="1438423368"/>
                    </a:ext>
                  </a:extLst>
                </a:gridCol>
                <a:gridCol w="1813683">
                  <a:extLst>
                    <a:ext uri="{9D8B030D-6E8A-4147-A177-3AD203B41FA5}">
                      <a16:colId xmlns:a16="http://schemas.microsoft.com/office/drawing/2014/main" val="2026500999"/>
                    </a:ext>
                  </a:extLst>
                </a:gridCol>
                <a:gridCol w="1813683">
                  <a:extLst>
                    <a:ext uri="{9D8B030D-6E8A-4147-A177-3AD203B41FA5}">
                      <a16:colId xmlns:a16="http://schemas.microsoft.com/office/drawing/2014/main" val="107542989"/>
                    </a:ext>
                  </a:extLst>
                </a:gridCol>
                <a:gridCol w="1813683">
                  <a:extLst>
                    <a:ext uri="{9D8B030D-6E8A-4147-A177-3AD203B41FA5}">
                      <a16:colId xmlns:a16="http://schemas.microsoft.com/office/drawing/2014/main" val="1935933107"/>
                    </a:ext>
                  </a:extLst>
                </a:gridCol>
              </a:tblGrid>
              <a:tr h="499055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>
                          <a:solidFill>
                            <a:sysClr val="windowText" lastClr="000000"/>
                          </a:solidFill>
                        </a:rPr>
                        <a:t>Metric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ysClr val="windowText" lastClr="000000"/>
                          </a:solidFill>
                        </a:rPr>
                        <a:t>MAE (ppm)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ysClr val="windowText" lastClr="000000"/>
                          </a:solidFill>
                        </a:rPr>
                        <a:t>RMSE (ppm)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ysClr val="windowText" lastClr="000000"/>
                          </a:solidFill>
                        </a:rPr>
                        <a:t>MG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ysClr val="windowText" lastClr="000000"/>
                          </a:solidFill>
                        </a:rPr>
                        <a:t>VG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ysClr val="windowText" lastClr="000000"/>
                          </a:solidFill>
                        </a:rPr>
                        <a:t>FMS(1ppm)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289317"/>
                  </a:ext>
                </a:extLst>
              </a:tr>
              <a:tr h="48066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Score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0.189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1.585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0.949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1.105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0.878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81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939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9E54760-E4AD-074D-9C57-94FCCBEC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VI: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IEnKF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algorithm for parameter estimation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A69BCEB-9B29-D05E-3EBF-EE0367EC6A83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5A6FC9-0B99-29EB-8F45-A98DAB31F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383" y="1097280"/>
            <a:ext cx="7076747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51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02AAA21-B9E2-5343-89BE-EC455F7F8B1E}"/>
                  </a:ext>
                </a:extLst>
              </p:cNvPr>
              <p:cNvSpPr txBox="1"/>
              <p:nvPr/>
            </p:nvSpPr>
            <p:spPr>
              <a:xfrm>
                <a:off x="510506" y="1231279"/>
                <a:ext cx="12339732" cy="4604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Issue: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is always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≁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≁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The </a:t>
                </a:r>
                <a:r>
                  <a:rPr lang="en-US" dirty="0" err="1">
                    <a:solidFill>
                      <a:schemeClr val="tx1"/>
                    </a:solidFill>
                    <a:latin typeface="+mn-lt"/>
                  </a:rPr>
                  <a:t>EnKF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hypothesis are not verified</a:t>
                </a:r>
                <a:endParaRPr lang="en-US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457200" indent="-4572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Solution: </a:t>
                </a:r>
                <a:r>
                  <a:rPr lang="en-US" b="1" dirty="0">
                    <a:latin typeface="+mn-lt"/>
                  </a:rPr>
                  <a:t>- 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Assume that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and thus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follow a log-normal distribution</a:t>
                </a:r>
              </a:p>
              <a:p>
                <a:pPr lvl="3">
                  <a:spcBef>
                    <a:spcPts val="600"/>
                  </a:spcBef>
                </a:pPr>
                <a:r>
                  <a:rPr lang="en-US" b="1" dirty="0">
                    <a:solidFill>
                      <a:schemeClr val="tx1"/>
                    </a:solidFill>
                    <a:latin typeface="+mn-lt"/>
                  </a:rPr>
                  <a:t>- 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Assimilate “log-concentration” </a:t>
                </a:r>
                <a:r>
                  <a:rPr lang="en-US" dirty="0" err="1">
                    <a:solidFill>
                      <a:schemeClr val="tx1"/>
                    </a:solidFill>
                    <a:latin typeface="+mn-lt"/>
                  </a:rPr>
                  <a:t>obs</a:t>
                </a:r>
                <a:r>
                  <a:rPr lang="en-US" dirty="0">
                    <a:latin typeface="+mn-lt"/>
                  </a:rPr>
                  <a:t>: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d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so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</a:t>
                </a:r>
              </a:p>
              <a:p>
                <a:pPr marL="457200" indent="-457200">
                  <a:spcBef>
                    <a:spcPts val="600"/>
                  </a:spcBef>
                  <a:buFont typeface="Wingdings" pitchFamily="2" charset="2"/>
                  <a:buChar char="Ø"/>
                </a:pPr>
                <a:endParaRPr lang="en-US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457200" indent="-4572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Changes in the </a:t>
                </a:r>
                <a:r>
                  <a:rPr lang="en-US" b="1" dirty="0" err="1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EnKF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algorithm:</a:t>
                </a:r>
              </a:p>
              <a:p>
                <a:pPr marL="914400" lvl="1" indent="-457200">
                  <a:spcBef>
                    <a:spcPts val="600"/>
                  </a:spcBef>
                  <a:buFont typeface="+mj-lt"/>
                  <a:buAutoNum type="romanLcPeriod"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Sample log-concentration observations with correct moments: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1≤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F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, with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and</a:t>
                </a:r>
                <a:r>
                  <a:rPr lang="fr-F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  <m:d>
                                          <m:dPr>
                                            <m:ctrlPr>
                                              <a:rPr lang="fr-F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fr-F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	and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=0.04 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𝑝𝑝𝑚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	Note that the observation error covariance matrix R is also changed by the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anamophosis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lvl="1">
                  <a:spcBef>
                    <a:spcPts val="600"/>
                  </a:spcBef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914400" lvl="1" indent="-457200">
                  <a:spcBef>
                    <a:spcPts val="600"/>
                  </a:spcBef>
                  <a:buFont typeface="+mj-lt"/>
                  <a:buAutoNum type="romanLcPeriod" startAt="2"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Update the general observation operator: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b="0" dirty="0">
                    <a:ea typeface="Cambria Math" panose="02040503050406030204" pitchFamily="18" charset="0"/>
                  </a:rPr>
                  <a:t>	</a:t>
                </a:r>
                <a:endParaRPr lang="fr-F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02AAA21-B9E2-5343-89BE-EC455F7F8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06" y="1231279"/>
                <a:ext cx="12339732" cy="4604466"/>
              </a:xfrm>
              <a:prstGeom prst="rect">
                <a:avLst/>
              </a:prstGeom>
              <a:blipFill>
                <a:blip r:embed="rId4"/>
                <a:stretch>
                  <a:fillRect l="-4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re 1">
            <a:extLst>
              <a:ext uri="{FF2B5EF4-FFF2-40B4-BE49-F238E27FC236}">
                <a16:creationId xmlns:a16="http://schemas.microsoft.com/office/drawing/2014/main" id="{D9E54760-E4AD-074D-9C57-94FCCBEC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VII: Concentration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anamorphosis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58C03E8-04B2-58BB-9CAA-FC3C22A933B4}"/>
                  </a:ext>
                </a:extLst>
              </p:cNvPr>
              <p:cNvSpPr txBox="1"/>
              <p:nvPr/>
            </p:nvSpPr>
            <p:spPr>
              <a:xfrm>
                <a:off x="5491963" y="5092772"/>
                <a:ext cx="564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58C03E8-04B2-58BB-9CAA-FC3C22A93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963" y="5092772"/>
                <a:ext cx="564206" cy="369332"/>
              </a:xfrm>
              <a:prstGeom prst="rect">
                <a:avLst/>
              </a:prstGeom>
              <a:blipFill>
                <a:blip r:embed="rId5"/>
                <a:stretch>
                  <a:fillRect l="-2222" r="-4444" b="-129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31AA887-0E67-A1FC-CA2D-25A5DC7A37CC}"/>
              </a:ext>
            </a:extLst>
          </p:cNvPr>
          <p:cNvCxnSpPr/>
          <p:nvPr/>
        </p:nvCxnSpPr>
        <p:spPr>
          <a:xfrm>
            <a:off x="6062655" y="5277438"/>
            <a:ext cx="5415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29ED2EE-E877-28CB-64BD-12F6240D4A72}"/>
              </a:ext>
            </a:extLst>
          </p:cNvPr>
          <p:cNvCxnSpPr/>
          <p:nvPr/>
        </p:nvCxnSpPr>
        <p:spPr>
          <a:xfrm>
            <a:off x="6072382" y="5199677"/>
            <a:ext cx="0" cy="1556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3A8C525-01ED-E745-1DDC-3BAB3FB3FF80}"/>
                  </a:ext>
                </a:extLst>
              </p:cNvPr>
              <p:cNvSpPr txBox="1"/>
              <p:nvPr/>
            </p:nvSpPr>
            <p:spPr>
              <a:xfrm>
                <a:off x="6124259" y="4908106"/>
                <a:ext cx="4409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3A8C525-01ED-E745-1DDC-3BAB3FB3F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259" y="4908106"/>
                <a:ext cx="44098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F1BBBBE-780E-006D-FA03-B2175EB8E56D}"/>
                  </a:ext>
                </a:extLst>
              </p:cNvPr>
              <p:cNvSpPr txBox="1"/>
              <p:nvPr/>
            </p:nvSpPr>
            <p:spPr>
              <a:xfrm>
                <a:off x="6562004" y="5065392"/>
                <a:ext cx="4409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F1BBBBE-780E-006D-FA03-B2175EB8E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004" y="5065392"/>
                <a:ext cx="4409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514EF6E-8677-AE94-5C50-E433E58D41AD}"/>
              </a:ext>
            </a:extLst>
          </p:cNvPr>
          <p:cNvCxnSpPr/>
          <p:nvPr/>
        </p:nvCxnSpPr>
        <p:spPr>
          <a:xfrm>
            <a:off x="6866801" y="5277438"/>
            <a:ext cx="5415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F84485B-8257-2174-7997-205A0064303D}"/>
              </a:ext>
            </a:extLst>
          </p:cNvPr>
          <p:cNvCxnSpPr/>
          <p:nvPr/>
        </p:nvCxnSpPr>
        <p:spPr>
          <a:xfrm>
            <a:off x="6876528" y="5199677"/>
            <a:ext cx="0" cy="1556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A7F3F0F-1D77-B0E5-9F84-97B8CC553ECA}"/>
                  </a:ext>
                </a:extLst>
              </p:cNvPr>
              <p:cNvSpPr txBox="1"/>
              <p:nvPr/>
            </p:nvSpPr>
            <p:spPr>
              <a:xfrm>
                <a:off x="6923543" y="4902900"/>
                <a:ext cx="4409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A7F3F0F-1D77-B0E5-9F84-97B8CC55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543" y="4902900"/>
                <a:ext cx="44098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E1C37A7-0B97-EBB1-A9A6-70AE2972C61A}"/>
                  </a:ext>
                </a:extLst>
              </p:cNvPr>
              <p:cNvSpPr txBox="1"/>
              <p:nvPr/>
            </p:nvSpPr>
            <p:spPr>
              <a:xfrm>
                <a:off x="7366150" y="5065392"/>
                <a:ext cx="4409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E1C37A7-0B97-EBB1-A9A6-70AE2972C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150" y="5065392"/>
                <a:ext cx="44098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A6BFDBC-65F9-EDFA-3ABD-B99A32BDCF66}"/>
              </a:ext>
            </a:extLst>
          </p:cNvPr>
          <p:cNvCxnSpPr/>
          <p:nvPr/>
        </p:nvCxnSpPr>
        <p:spPr>
          <a:xfrm>
            <a:off x="7662853" y="5277438"/>
            <a:ext cx="5415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C9D82D8-7840-43AC-0044-99DB877B105A}"/>
              </a:ext>
            </a:extLst>
          </p:cNvPr>
          <p:cNvCxnSpPr/>
          <p:nvPr/>
        </p:nvCxnSpPr>
        <p:spPr>
          <a:xfrm>
            <a:off x="7672580" y="5199677"/>
            <a:ext cx="0" cy="1556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34E2F6D6-C002-6183-3EA4-3EF21871A1F5}"/>
                  </a:ext>
                </a:extLst>
              </p:cNvPr>
              <p:cNvSpPr txBox="1"/>
              <p:nvPr/>
            </p:nvSpPr>
            <p:spPr>
              <a:xfrm>
                <a:off x="8162202" y="5065392"/>
                <a:ext cx="30366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e>
                              </m:d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34E2F6D6-C002-6183-3EA4-3EF21871A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202" y="5065392"/>
                <a:ext cx="3036657" cy="369332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ccolade fermante 29">
            <a:extLst>
              <a:ext uri="{FF2B5EF4-FFF2-40B4-BE49-F238E27FC236}">
                <a16:creationId xmlns:a16="http://schemas.microsoft.com/office/drawing/2014/main" id="{1B7DE5E3-65A1-7BB2-3082-23B65FA042BE}"/>
              </a:ext>
            </a:extLst>
          </p:cNvPr>
          <p:cNvSpPr/>
          <p:nvPr/>
        </p:nvSpPr>
        <p:spPr>
          <a:xfrm>
            <a:off x="10711775" y="1682885"/>
            <a:ext cx="124838" cy="72822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2F9D31F-4D60-3993-806A-A767E82B11CA}"/>
              </a:ext>
            </a:extLst>
          </p:cNvPr>
          <p:cNvSpPr txBox="1"/>
          <p:nvPr/>
        </p:nvSpPr>
        <p:spPr>
          <a:xfrm>
            <a:off x="10836613" y="1714230"/>
            <a:ext cx="260782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Liu et al.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2017</a:t>
            </a:r>
          </a:p>
        </p:txBody>
      </p:sp>
      <p:sp>
        <p:nvSpPr>
          <p:cNvPr id="33" name="Accolade fermante 32">
            <a:extLst>
              <a:ext uri="{FF2B5EF4-FFF2-40B4-BE49-F238E27FC236}">
                <a16:creationId xmlns:a16="http://schemas.microsoft.com/office/drawing/2014/main" id="{461A2923-46C1-C2FE-09D2-7E930CF07742}"/>
              </a:ext>
            </a:extLst>
          </p:cNvPr>
          <p:cNvSpPr/>
          <p:nvPr/>
        </p:nvSpPr>
        <p:spPr>
          <a:xfrm rot="5400000">
            <a:off x="7463679" y="2219121"/>
            <a:ext cx="62420" cy="321558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22C8D11-5865-6462-6C7B-E98BE9B3CAC1}"/>
              </a:ext>
            </a:extLst>
          </p:cNvPr>
          <p:cNvSpPr txBox="1"/>
          <p:nvPr/>
        </p:nvSpPr>
        <p:spPr>
          <a:xfrm>
            <a:off x="5583403" y="2401472"/>
            <a:ext cx="5128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>
                <a:solidFill>
                  <a:schemeClr val="accent3">
                    <a:lumMod val="75000"/>
                  </a:schemeClr>
                </a:solidFill>
              </a:rPr>
              <a:t>Detection</a:t>
            </a:r>
            <a:r>
              <a:rPr lang="fr-FR" sz="1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accent3">
                    <a:lumMod val="75000"/>
                  </a:schemeClr>
                </a:solidFill>
              </a:rPr>
              <a:t>threshold</a:t>
            </a:r>
            <a:r>
              <a:rPr lang="fr-FR" sz="1200" i="1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fr-FR" sz="1200" i="1" dirty="0" err="1">
                <a:solidFill>
                  <a:schemeClr val="accent3">
                    <a:lumMod val="75000"/>
                  </a:schemeClr>
                </a:solidFill>
              </a:rPr>
              <a:t>Avoid</a:t>
            </a:r>
            <a:r>
              <a:rPr lang="fr-FR" sz="1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accent3">
                    <a:lumMod val="75000"/>
                  </a:schemeClr>
                </a:solidFill>
              </a:rPr>
              <a:t>giving</a:t>
            </a:r>
            <a:r>
              <a:rPr lang="fr-FR" sz="1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accent3">
                    <a:lumMod val="75000"/>
                  </a:schemeClr>
                </a:solidFill>
              </a:rPr>
              <a:t>too</a:t>
            </a:r>
            <a:r>
              <a:rPr lang="fr-FR" sz="1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accent3">
                    <a:lumMod val="75000"/>
                  </a:schemeClr>
                </a:solidFill>
              </a:rPr>
              <a:t>much</a:t>
            </a:r>
            <a:r>
              <a:rPr lang="fr-FR" sz="1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accent3">
                    <a:lumMod val="75000"/>
                  </a:schemeClr>
                </a:solidFill>
              </a:rPr>
              <a:t>weight</a:t>
            </a:r>
            <a:r>
              <a:rPr lang="fr-FR" sz="1200" i="1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fr-FR" sz="1200" i="1" dirty="0" err="1">
                <a:solidFill>
                  <a:schemeClr val="accent3">
                    <a:lumMod val="75000"/>
                  </a:schemeClr>
                </a:solidFill>
              </a:rPr>
              <a:t>low</a:t>
            </a:r>
            <a:r>
              <a:rPr lang="fr-FR" sz="1200" i="1" dirty="0">
                <a:solidFill>
                  <a:schemeClr val="accent3">
                    <a:lumMod val="75000"/>
                  </a:schemeClr>
                </a:solidFill>
              </a:rPr>
              <a:t> concentrations </a:t>
            </a:r>
            <a:r>
              <a:rPr lang="fr-FR" sz="1200" i="1" dirty="0" err="1">
                <a:solidFill>
                  <a:schemeClr val="accent3">
                    <a:lumMod val="75000"/>
                  </a:schemeClr>
                </a:solidFill>
              </a:rPr>
              <a:t>obs</a:t>
            </a:r>
            <a:r>
              <a:rPr lang="fr-FR" sz="1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CF31EDCA-94F0-4F79-C2E8-9676D22272FC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3493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2AAA21-B9E2-5343-89BE-EC455F7F8B1E}"/>
              </a:ext>
            </a:extLst>
          </p:cNvPr>
          <p:cNvSpPr txBox="1"/>
          <p:nvPr/>
        </p:nvSpPr>
        <p:spPr>
          <a:xfrm>
            <a:off x="510506" y="1231279"/>
            <a:ext cx="1073661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Metrics results:</a:t>
            </a:r>
          </a:p>
          <a:p>
            <a:pPr marL="914400" lvl="1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Quantify the </a:t>
            </a:r>
            <a:r>
              <a:rPr lang="en-US" sz="2000" dirty="0" err="1">
                <a:latin typeface="+mn-lt"/>
              </a:rPr>
              <a:t>misft</a:t>
            </a:r>
            <a:r>
              <a:rPr lang="en-US" sz="2000" dirty="0">
                <a:latin typeface="+mn-lt"/>
              </a:rPr>
              <a:t> between the truth concentration field and the ones from data assimilation 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9E54760-E4AD-074D-9C57-94FCCBEC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VIII: Other Data Assimilation results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C3F2FEF-0FA3-DE14-D570-6C436C3C4121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/>
              <a:t>Eliott Lumet et al. 2022 – </a:t>
            </a:r>
            <a:r>
              <a:rPr lang="en-GB" altLang="fr-FR" sz="1400"/>
              <a:t>Data assimilation for microscale pollutant atmospheric dispersion</a:t>
            </a:r>
            <a:endParaRPr lang="en-US" sz="1400"/>
          </a:p>
        </p:txBody>
      </p:sp>
      <p:graphicFrame>
        <p:nvGraphicFramePr>
          <p:cNvPr id="6" name="Tableau 12">
            <a:extLst>
              <a:ext uri="{FF2B5EF4-FFF2-40B4-BE49-F238E27FC236}">
                <a16:creationId xmlns:a16="http://schemas.microsoft.com/office/drawing/2014/main" id="{C3EBB752-60DE-BE1F-94BA-D993CE533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314313"/>
              </p:ext>
            </p:extLst>
          </p:nvPr>
        </p:nvGraphicFramePr>
        <p:xfrm>
          <a:off x="2546291" y="2689615"/>
          <a:ext cx="7099418" cy="147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369">
                  <a:extLst>
                    <a:ext uri="{9D8B030D-6E8A-4147-A177-3AD203B41FA5}">
                      <a16:colId xmlns:a16="http://schemas.microsoft.com/office/drawing/2014/main" val="2938110865"/>
                    </a:ext>
                  </a:extLst>
                </a:gridCol>
                <a:gridCol w="1813683">
                  <a:extLst>
                    <a:ext uri="{9D8B030D-6E8A-4147-A177-3AD203B41FA5}">
                      <a16:colId xmlns:a16="http://schemas.microsoft.com/office/drawing/2014/main" val="650280554"/>
                    </a:ext>
                  </a:extLst>
                </a:gridCol>
                <a:gridCol w="1813683">
                  <a:extLst>
                    <a:ext uri="{9D8B030D-6E8A-4147-A177-3AD203B41FA5}">
                      <a16:colId xmlns:a16="http://schemas.microsoft.com/office/drawing/2014/main" val="1438423368"/>
                    </a:ext>
                  </a:extLst>
                </a:gridCol>
                <a:gridCol w="1813683">
                  <a:extLst>
                    <a:ext uri="{9D8B030D-6E8A-4147-A177-3AD203B41FA5}">
                      <a16:colId xmlns:a16="http://schemas.microsoft.com/office/drawing/2014/main" val="107542989"/>
                    </a:ext>
                  </a:extLst>
                </a:gridCol>
              </a:tblGrid>
              <a:tr h="499055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>
                          <a:solidFill>
                            <a:sysClr val="windowText" lastClr="000000"/>
                          </a:solidFill>
                        </a:rPr>
                        <a:t>Metric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>
                          <a:solidFill>
                            <a:sysClr val="windowText" lastClr="000000"/>
                          </a:solidFill>
                        </a:rPr>
                        <a:t>FB (ppm)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ysClr val="windowText" lastClr="000000"/>
                          </a:solidFill>
                        </a:rPr>
                        <a:t>RMSE (ppm)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>
                          <a:solidFill>
                            <a:sysClr val="windowText" lastClr="000000"/>
                          </a:solidFill>
                        </a:rPr>
                        <a:t>VG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289317"/>
                  </a:ext>
                </a:extLst>
              </a:tr>
              <a:tr h="48066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/>
                        <a:t>Background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-3.12e-01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1.75</a:t>
                      </a:r>
                      <a:r>
                        <a:rPr lang="en-GB" sz="2000" baseline="0" noProof="0" dirty="0"/>
                        <a:t>E</a:t>
                      </a:r>
                      <a:r>
                        <a:rPr lang="en-GB" sz="2000" noProof="0" dirty="0"/>
                        <a:t>+01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4.34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81682"/>
                  </a:ext>
                </a:extLst>
              </a:tr>
              <a:tr h="499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/>
                        <a:t>Analysis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FF0000"/>
                          </a:solidFill>
                        </a:rPr>
                        <a:t>-3.55E-04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FF0000"/>
                          </a:solidFill>
                        </a:rPr>
                        <a:t>1.22E-02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FF0000"/>
                          </a:solidFill>
                        </a:rPr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22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41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086891F-AE19-0A96-50FF-677BD06FD1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974" y="1233246"/>
            <a:ext cx="5724481" cy="42933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4972DC2-F929-2942-9A3B-63E8F82D59BF}"/>
              </a:ext>
            </a:extLst>
          </p:cNvPr>
          <p:cNvCxnSpPr>
            <a:cxnSpLocks/>
          </p:cNvCxnSpPr>
          <p:nvPr/>
        </p:nvCxnSpPr>
        <p:spPr>
          <a:xfrm rot="2460000">
            <a:off x="6753754" y="1567576"/>
            <a:ext cx="720000" cy="0"/>
          </a:xfrm>
          <a:prstGeom prst="straightConnector1">
            <a:avLst/>
          </a:prstGeom>
          <a:ln w="28575">
            <a:solidFill>
              <a:srgbClr val="3B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ACF77AA-4162-364F-A613-81EFBCE7F174}"/>
              </a:ext>
            </a:extLst>
          </p:cNvPr>
          <p:cNvCxnSpPr>
            <a:cxnSpLocks/>
          </p:cNvCxnSpPr>
          <p:nvPr/>
        </p:nvCxnSpPr>
        <p:spPr>
          <a:xfrm rot="2160000">
            <a:off x="6773302" y="1542997"/>
            <a:ext cx="72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768C946-BCC3-6140-92C4-E05D71C9877C}"/>
                  </a:ext>
                </a:extLst>
              </p:cNvPr>
              <p:cNvSpPr txBox="1"/>
              <p:nvPr/>
            </p:nvSpPr>
            <p:spPr>
              <a:xfrm>
                <a:off x="6543983" y="1494445"/>
                <a:ext cx="702558" cy="3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i="1" smtClean="0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 smtClean="0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  <m:t>𝑖𝑛𝑙𝑒𝑡</m:t>
                          </m:r>
                        </m:sub>
                        <m:sup>
                          <m:r>
                            <a:rPr lang="fr-FR" sz="14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rgbClr val="3B01FF"/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768C946-BCC3-6140-92C4-E05D71C98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983" y="1494445"/>
                <a:ext cx="702558" cy="3583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BA6EABC2-D469-DA44-B661-C71DEA27021B}"/>
                  </a:ext>
                </a:extLst>
              </p:cNvPr>
              <p:cNvSpPr txBox="1"/>
              <p:nvPr/>
            </p:nvSpPr>
            <p:spPr>
              <a:xfrm>
                <a:off x="6944401" y="1200724"/>
                <a:ext cx="702558" cy="326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𝑖𝑛𝑙𝑒𝑡</m:t>
                          </m:r>
                        </m:sub>
                        <m:sup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+5°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BA6EABC2-D469-DA44-B661-C71DEA270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401" y="1200724"/>
                <a:ext cx="702558" cy="326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5E585AA8-DC85-B477-E8E0-51926907E170}"/>
                  </a:ext>
                </a:extLst>
              </p:cNvPr>
              <p:cNvSpPr/>
              <p:nvPr/>
            </p:nvSpPr>
            <p:spPr>
              <a:xfrm>
                <a:off x="1119228" y="4640044"/>
                <a:ext cx="5128601" cy="86007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:r>
                  <a:rPr lang="en-GB" sz="2000" dirty="0">
                    <a:solidFill>
                      <a:schemeClr val="bg1"/>
                    </a:solidFill>
                  </a:rPr>
                  <a:t>Need for a stochastic approach to represent the envelope of possible events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5E585AA8-DC85-B477-E8E0-51926907E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228" y="4640044"/>
                <a:ext cx="5128601" cy="86007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98C8B19-DDE8-81BA-6636-01CE2344768A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2AB8F8-1A9B-7093-B07B-F5AB97BAB57D}"/>
              </a:ext>
            </a:extLst>
          </p:cNvPr>
          <p:cNvSpPr txBox="1"/>
          <p:nvPr/>
        </p:nvSpPr>
        <p:spPr>
          <a:xfrm>
            <a:off x="7113754" y="5442046"/>
            <a:ext cx="4162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Impact of the wind direction angle on the mean velocity field and on the 0.01-ppm contour line of average concentration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0DE7C1F-3CE7-6E78-5C4F-93296DDB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94" y="400677"/>
            <a:ext cx="9942512" cy="512762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Introduction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EC9868F-EBB3-163D-425A-87FCF6C6490E}"/>
              </a:ext>
            </a:extLst>
          </p:cNvPr>
          <p:cNvSpPr/>
          <p:nvPr/>
        </p:nvSpPr>
        <p:spPr>
          <a:xfrm>
            <a:off x="1330546" y="2909441"/>
            <a:ext cx="1319172" cy="6939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Boundary</a:t>
            </a:r>
          </a:p>
          <a:p>
            <a:pPr algn="ctr"/>
            <a:r>
              <a:rPr lang="en-GB" dirty="0"/>
              <a:t>Conditions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69B320B-9F28-71E8-4A37-12BDEE3442EB}"/>
              </a:ext>
            </a:extLst>
          </p:cNvPr>
          <p:cNvSpPr/>
          <p:nvPr/>
        </p:nvSpPr>
        <p:spPr>
          <a:xfrm>
            <a:off x="4510932" y="2884801"/>
            <a:ext cx="1319172" cy="6939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Modelling</a:t>
            </a:r>
          </a:p>
          <a:p>
            <a:pPr algn="ctr"/>
            <a:r>
              <a:rPr lang="en-GB" dirty="0"/>
              <a:t>error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A47CCA8-B193-EC4C-E5F0-D536C3F22054}"/>
              </a:ext>
            </a:extLst>
          </p:cNvPr>
          <p:cNvSpPr/>
          <p:nvPr/>
        </p:nvSpPr>
        <p:spPr>
          <a:xfrm>
            <a:off x="2920739" y="2909441"/>
            <a:ext cx="1319172" cy="6939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Pollutant source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1CE3B4-4257-BA8E-5B74-8C8B05C0DBB4}"/>
              </a:ext>
            </a:extLst>
          </p:cNvPr>
          <p:cNvSpPr txBox="1"/>
          <p:nvPr/>
        </p:nvSpPr>
        <p:spPr>
          <a:xfrm>
            <a:off x="1248590" y="3755035"/>
            <a:ext cx="512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dirty="0"/>
              <a:t>These models may remain </a:t>
            </a:r>
            <a:r>
              <a:rPr lang="en-GB" b="1" dirty="0"/>
              <a:t>inaccurate</a:t>
            </a:r>
            <a:r>
              <a:rPr lang="en-GB" dirty="0"/>
              <a:t> in spite of  </a:t>
            </a:r>
          </a:p>
          <a:p>
            <a:r>
              <a:rPr lang="en-GB" dirty="0"/>
              <a:t>     their </a:t>
            </a:r>
            <a:r>
              <a:rPr lang="en-GB" b="1" dirty="0"/>
              <a:t>high cost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C5521D-A340-FBB0-4582-EE35B15E3296}"/>
              </a:ext>
            </a:extLst>
          </p:cNvPr>
          <p:cNvSpPr txBox="1"/>
          <p:nvPr/>
        </p:nvSpPr>
        <p:spPr>
          <a:xfrm>
            <a:off x="320039" y="1207008"/>
            <a:ext cx="6489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200" b="1" u="sng" dirty="0">
                <a:solidFill>
                  <a:schemeClr val="accent1">
                    <a:lumMod val="75000"/>
                  </a:schemeClr>
                </a:solidFill>
              </a:rPr>
              <a:t>Context:</a:t>
            </a: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200" dirty="0">
                <a:latin typeface="+mn-lt"/>
              </a:rPr>
              <a:t>Build </a:t>
            </a:r>
            <a:r>
              <a:rPr lang="en-GB" sz="2200" b="1" dirty="0">
                <a:latin typeface="+mn-lt"/>
              </a:rPr>
              <a:t>high-fidelity </a:t>
            </a:r>
            <a:r>
              <a:rPr lang="en-GB" sz="2200" dirty="0">
                <a:latin typeface="+mn-lt"/>
              </a:rPr>
              <a:t>models for microscale dispersion in urban environment and improve them thanks to </a:t>
            </a:r>
            <a:r>
              <a:rPr lang="en-GB" sz="2200" b="1" dirty="0">
                <a:latin typeface="+mn-lt"/>
              </a:rPr>
              <a:t>mathematical methods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54F8705-B67B-ACDE-7489-6B4EA112B3B2}"/>
              </a:ext>
            </a:extLst>
          </p:cNvPr>
          <p:cNvSpPr txBox="1"/>
          <p:nvPr/>
        </p:nvSpPr>
        <p:spPr>
          <a:xfrm>
            <a:off x="-294480" y="2363798"/>
            <a:ext cx="6390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CFD dispersion model uncertainties:</a:t>
            </a:r>
          </a:p>
        </p:txBody>
      </p:sp>
    </p:spTree>
    <p:extLst>
      <p:ext uri="{BB962C8B-B14F-4D97-AF65-F5344CB8AC3E}">
        <p14:creationId xmlns:p14="http://schemas.microsoft.com/office/powerpoint/2010/main" val="414350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2AAA21-B9E2-5343-89BE-EC455F7F8B1E}"/>
              </a:ext>
            </a:extLst>
          </p:cNvPr>
          <p:cNvSpPr txBox="1"/>
          <p:nvPr/>
        </p:nvSpPr>
        <p:spPr>
          <a:xfrm>
            <a:off x="510506" y="1231279"/>
            <a:ext cx="1073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Concentration fields results: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9E54760-E4AD-074D-9C57-94FCCBEC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VIII: Other Data Assimilation results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C3F2FEF-0FA3-DE14-D570-6C436C3C4121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/>
              <a:t>Eliott Lumet et al. 2022 – </a:t>
            </a:r>
            <a:r>
              <a:rPr lang="en-GB" altLang="fr-FR" sz="1400"/>
              <a:t>Data assimilation for microscale pollutant atmospheric dispersion</a:t>
            </a:r>
            <a:endParaRPr lang="en-US" sz="14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9A5123-BF15-8E7F-EFB7-F7BBDF0F6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1530"/>
            <a:ext cx="12192000" cy="36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82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2AAA21-B9E2-5343-89BE-EC455F7F8B1E}"/>
              </a:ext>
            </a:extLst>
          </p:cNvPr>
          <p:cNvSpPr txBox="1"/>
          <p:nvPr/>
        </p:nvSpPr>
        <p:spPr>
          <a:xfrm>
            <a:off x="510506" y="1231279"/>
            <a:ext cx="1073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Concentration estimations at probes locations: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9E54760-E4AD-074D-9C57-94FCCBEC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VIII: Other Data Assimilation results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C3F2FEF-0FA3-DE14-D570-6C436C3C4121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/>
              <a:t>Eliott Lumet et al. 2022 – </a:t>
            </a:r>
            <a:r>
              <a:rPr lang="en-GB" altLang="fr-FR" sz="1400"/>
              <a:t>Data assimilation for microscale pollutant atmospheric dispersion</a:t>
            </a:r>
            <a:endParaRPr lang="en-US" sz="14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B4E8D2-FF3E-3863-4693-428FBA1A6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00" y="1878012"/>
            <a:ext cx="76454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0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2AAA21-B9E2-5343-89BE-EC455F7F8B1E}"/>
              </a:ext>
            </a:extLst>
          </p:cNvPr>
          <p:cNvSpPr txBox="1"/>
          <p:nvPr/>
        </p:nvSpPr>
        <p:spPr>
          <a:xfrm>
            <a:off x="510506" y="1231279"/>
            <a:ext cx="1073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Evolution of the parameters estimation: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9E54760-E4AD-074D-9C57-94FCCBEC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VIII: Other Data Assimilation results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C3F2FEF-0FA3-DE14-D570-6C436C3C4121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/>
              <a:t>Eliott Lumet et al. 2022 – </a:t>
            </a:r>
            <a:r>
              <a:rPr lang="en-GB" altLang="fr-FR" sz="1400"/>
              <a:t>Data assimilation for microscale pollutant atmospheric dispersion</a:t>
            </a:r>
            <a:endParaRPr lang="en-US" sz="14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1BC6CE-22B8-C607-8444-C398C4E7B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337" y="770016"/>
            <a:ext cx="5487513" cy="60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14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2AAA21-B9E2-5343-89BE-EC455F7F8B1E}"/>
              </a:ext>
            </a:extLst>
          </p:cNvPr>
          <p:cNvSpPr txBox="1"/>
          <p:nvPr/>
        </p:nvSpPr>
        <p:spPr>
          <a:xfrm>
            <a:off x="510506" y="1231279"/>
            <a:ext cx="1073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Sobol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Indices:</a:t>
            </a:r>
            <a:endParaRPr lang="en-US" u="sng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9E54760-E4AD-074D-9C57-94FCCBEC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293688"/>
            <a:ext cx="9942512" cy="512762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Appendice IX: Sensitivity Analysis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2FD5BAB1-A854-582E-C082-9588683EB04F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27FCEB-D665-37E3-8011-05A2B3014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013" y="1099696"/>
            <a:ext cx="8813481" cy="51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9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B5DF4799-629B-8071-8D17-A9FC742D9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643" t="-477" r="7643" b="477"/>
          <a:stretch/>
        </p:blipFill>
        <p:spPr>
          <a:xfrm>
            <a:off x="6953198" y="1586237"/>
            <a:ext cx="5190472" cy="38928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4" name="Rectangle : coins arrondis 32">
            <a:extLst>
              <a:ext uri="{FF2B5EF4-FFF2-40B4-BE49-F238E27FC236}">
                <a16:creationId xmlns:a16="http://schemas.microsoft.com/office/drawing/2014/main" id="{BAA1C7DB-0554-5E4E-8FDB-40B714CF0F43}"/>
              </a:ext>
            </a:extLst>
          </p:cNvPr>
          <p:cNvSpPr/>
          <p:nvPr/>
        </p:nvSpPr>
        <p:spPr>
          <a:xfrm>
            <a:off x="3054287" y="3353758"/>
            <a:ext cx="1561723" cy="5796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In situ measurements </a:t>
            </a:r>
          </a:p>
        </p:txBody>
      </p:sp>
      <p:sp>
        <p:nvSpPr>
          <p:cNvPr id="16" name="Rectangle : coins arrondis 32">
            <a:extLst>
              <a:ext uri="{FF2B5EF4-FFF2-40B4-BE49-F238E27FC236}">
                <a16:creationId xmlns:a16="http://schemas.microsoft.com/office/drawing/2014/main" id="{AD8A5FE8-D5A6-9743-92A6-7387935964E3}"/>
              </a:ext>
            </a:extLst>
          </p:cNvPr>
          <p:cNvSpPr/>
          <p:nvPr/>
        </p:nvSpPr>
        <p:spPr>
          <a:xfrm>
            <a:off x="3054288" y="2506837"/>
            <a:ext cx="1561723" cy="57966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LES model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790BAB18-8A16-614A-832D-B3BFCB32620F}"/>
              </a:ext>
            </a:extLst>
          </p:cNvPr>
          <p:cNvSpPr/>
          <p:nvPr/>
        </p:nvSpPr>
        <p:spPr>
          <a:xfrm>
            <a:off x="5021968" y="2909831"/>
            <a:ext cx="667512" cy="66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DA</a:t>
            </a:r>
          </a:p>
        </p:txBody>
      </p:sp>
      <p:cxnSp>
        <p:nvCxnSpPr>
          <p:cNvPr id="42" name="Connecteur en arc 41">
            <a:extLst>
              <a:ext uri="{FF2B5EF4-FFF2-40B4-BE49-F238E27FC236}">
                <a16:creationId xmlns:a16="http://schemas.microsoft.com/office/drawing/2014/main" id="{BD673C5F-4DB5-0743-92A8-DB5BB593DDDA}"/>
              </a:ext>
            </a:extLst>
          </p:cNvPr>
          <p:cNvCxnSpPr>
            <a:cxnSpLocks/>
            <a:stCxn id="16" idx="3"/>
            <a:endCxn id="39" idx="1"/>
          </p:cNvCxnSpPr>
          <p:nvPr/>
        </p:nvCxnSpPr>
        <p:spPr>
          <a:xfrm>
            <a:off x="4616011" y="2796671"/>
            <a:ext cx="503712" cy="210693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en arc 43">
            <a:extLst>
              <a:ext uri="{FF2B5EF4-FFF2-40B4-BE49-F238E27FC236}">
                <a16:creationId xmlns:a16="http://schemas.microsoft.com/office/drawing/2014/main" id="{ED358F88-20F6-0E4F-BE1D-7B8FEFA0B5F1}"/>
              </a:ext>
            </a:extLst>
          </p:cNvPr>
          <p:cNvCxnSpPr>
            <a:cxnSpLocks/>
            <a:stCxn id="14" idx="3"/>
            <a:endCxn id="39" idx="3"/>
          </p:cNvCxnSpPr>
          <p:nvPr/>
        </p:nvCxnSpPr>
        <p:spPr>
          <a:xfrm flipV="1">
            <a:off x="4616010" y="3478298"/>
            <a:ext cx="503713" cy="165294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F495A332-0034-4D41-BFCF-80CBAD82133C}"/>
              </a:ext>
            </a:extLst>
          </p:cNvPr>
          <p:cNvCxnSpPr>
            <a:cxnSpLocks/>
            <a:stCxn id="39" idx="6"/>
            <a:endCxn id="24" idx="1"/>
          </p:cNvCxnSpPr>
          <p:nvPr/>
        </p:nvCxnSpPr>
        <p:spPr>
          <a:xfrm>
            <a:off x="5689480" y="3242831"/>
            <a:ext cx="4563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508936C-E019-6C47-6066-5608A7A82FA7}"/>
              </a:ext>
            </a:extLst>
          </p:cNvPr>
          <p:cNvSpPr/>
          <p:nvPr/>
        </p:nvSpPr>
        <p:spPr>
          <a:xfrm>
            <a:off x="2133660" y="1203704"/>
            <a:ext cx="5684107" cy="8777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Develop a data assimilation framework to quantify and reduce the LES uncertainties</a:t>
            </a:r>
          </a:p>
        </p:txBody>
      </p:sp>
      <p:sp>
        <p:nvSpPr>
          <p:cNvPr id="24" name="Rectangle : coins arrondis 32">
            <a:extLst>
              <a:ext uri="{FF2B5EF4-FFF2-40B4-BE49-F238E27FC236}">
                <a16:creationId xmlns:a16="http://schemas.microsoft.com/office/drawing/2014/main" id="{502D33A5-D16E-78A3-25B5-5BA5231A53B9}"/>
              </a:ext>
            </a:extLst>
          </p:cNvPr>
          <p:cNvSpPr/>
          <p:nvPr/>
        </p:nvSpPr>
        <p:spPr>
          <a:xfrm>
            <a:off x="6145805" y="2952997"/>
            <a:ext cx="1561723" cy="57966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Optimal plume</a:t>
            </a:r>
          </a:p>
          <a:p>
            <a:pPr algn="ctr"/>
            <a:r>
              <a:rPr lang="fr-FR" sz="1600" dirty="0"/>
              <a:t>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2F9A20F2-1108-2DBB-46DD-DA96633ED1CC}"/>
                  </a:ext>
                </a:extLst>
              </p:cNvPr>
              <p:cNvSpPr txBox="1"/>
              <p:nvPr/>
            </p:nvSpPr>
            <p:spPr>
              <a:xfrm>
                <a:off x="4642543" y="2506837"/>
                <a:ext cx="666345" cy="328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2F9A20F2-1108-2DBB-46DD-DA96633ED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543" y="2506837"/>
                <a:ext cx="666345" cy="3284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B69ED2B1-7A80-732A-DD83-3E2EF21B3BC9}"/>
                  </a:ext>
                </a:extLst>
              </p:cNvPr>
              <p:cNvSpPr txBox="1"/>
              <p:nvPr/>
            </p:nvSpPr>
            <p:spPr>
              <a:xfrm>
                <a:off x="4642542" y="3563574"/>
                <a:ext cx="666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B69ED2B1-7A80-732A-DD83-3E2EF21B3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542" y="3563574"/>
                <a:ext cx="66634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7245600-F1F9-01FE-BFFF-22B749481E2E}"/>
                  </a:ext>
                </a:extLst>
              </p:cNvPr>
              <p:cNvSpPr txBox="1"/>
              <p:nvPr/>
            </p:nvSpPr>
            <p:spPr>
              <a:xfrm>
                <a:off x="5583886" y="2896641"/>
                <a:ext cx="6675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7245600-F1F9-01FE-BFFF-22B749481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886" y="2896641"/>
                <a:ext cx="66751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ZoneTexte 39">
            <a:extLst>
              <a:ext uri="{FF2B5EF4-FFF2-40B4-BE49-F238E27FC236}">
                <a16:creationId xmlns:a16="http://schemas.microsoft.com/office/drawing/2014/main" id="{DA3A2FFE-49CB-9DDC-0909-A64678DD5350}"/>
              </a:ext>
            </a:extLst>
          </p:cNvPr>
          <p:cNvSpPr txBox="1"/>
          <p:nvPr/>
        </p:nvSpPr>
        <p:spPr>
          <a:xfrm>
            <a:off x="272747" y="4336411"/>
            <a:ext cx="693544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Classical method in meteorology/climate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2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Emerging idea for atmospheric CFD models </a:t>
            </a:r>
          </a:p>
          <a:p>
            <a:pPr lvl="2">
              <a:spcBef>
                <a:spcPts val="600"/>
              </a:spcBef>
            </a:pPr>
            <a:r>
              <a:rPr lang="en-GB" sz="1400" dirty="0">
                <a:latin typeface="+mn-lt"/>
              </a:rPr>
              <a:t>ex: Lucas et al. 2015, Mons et al. 2017, Sousa et al. 2018, </a:t>
            </a:r>
            <a:r>
              <a:rPr lang="en-GB" sz="1400" dirty="0" err="1">
                <a:latin typeface="+mn-lt"/>
              </a:rPr>
              <a:t>Defforge</a:t>
            </a:r>
            <a:r>
              <a:rPr lang="en-GB" sz="1400" dirty="0">
                <a:latin typeface="+mn-lt"/>
              </a:rPr>
              <a:t> et al. 2019, </a:t>
            </a:r>
            <a:r>
              <a:rPr lang="en-GB" sz="1400" dirty="0" err="1">
                <a:latin typeface="+mn-lt"/>
              </a:rPr>
              <a:t>Aristodemou</a:t>
            </a:r>
            <a:r>
              <a:rPr lang="en-GB" sz="1400" dirty="0">
                <a:latin typeface="+mn-lt"/>
              </a:rPr>
              <a:t> et al. 2019</a:t>
            </a:r>
            <a:endParaRPr lang="en-GB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0183907-7EB7-6843-A199-B698A8A8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94" y="400677"/>
            <a:ext cx="9942512" cy="512762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Introduction</a:t>
            </a:r>
          </a:p>
        </p:txBody>
      </p:sp>
      <p:sp>
        <p:nvSpPr>
          <p:cNvPr id="26" name="Espace réservé de la date 3">
            <a:extLst>
              <a:ext uri="{FF2B5EF4-FFF2-40B4-BE49-F238E27FC236}">
                <a16:creationId xmlns:a16="http://schemas.microsoft.com/office/drawing/2014/main" id="{D4777CA2-DD1E-2144-BAF9-C85395F9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1617" y="6357021"/>
            <a:ext cx="7953380" cy="365125"/>
          </a:xfrm>
        </p:spPr>
        <p:txBody>
          <a:bodyPr/>
          <a:lstStyle/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3E74E0-FECF-D908-87EA-8018E96943EA}"/>
              </a:ext>
            </a:extLst>
          </p:cNvPr>
          <p:cNvSpPr txBox="1"/>
          <p:nvPr/>
        </p:nvSpPr>
        <p:spPr>
          <a:xfrm>
            <a:off x="302128" y="1234161"/>
            <a:ext cx="17632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200" b="1" u="sng" dirty="0">
                <a:solidFill>
                  <a:schemeClr val="accent1">
                    <a:lumMod val="75000"/>
                  </a:schemeClr>
                </a:solidFill>
              </a:rPr>
              <a:t>Objective: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87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9FF15AC-D32D-5090-CDC0-15A9C2E417E4}"/>
                  </a:ext>
                </a:extLst>
              </p:cNvPr>
              <p:cNvSpPr txBox="1"/>
              <p:nvPr/>
            </p:nvSpPr>
            <p:spPr>
              <a:xfrm>
                <a:off x="320041" y="1698394"/>
                <a:ext cx="11033759" cy="632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Objective:</a:t>
                </a: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sz="2000" dirty="0"/>
                  <a:t>Estimate best the mean concentration field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e>
                    </m:acc>
                  </m:oMath>
                </a14:m>
                <a:r>
                  <a:rPr lang="en-GB" sz="2000" dirty="0"/>
                  <a:t> given uncertain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</a:t>
                </a:r>
              </a:p>
              <a:p>
                <a:pPr lvl="1">
                  <a:spcBef>
                    <a:spcPts val="600"/>
                  </a:spcBef>
                </a:pPr>
                <a:endParaRPr lang="en-GB" sz="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9FF15AC-D32D-5090-CDC0-15A9C2E41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1" y="1698394"/>
                <a:ext cx="11033759" cy="632737"/>
              </a:xfrm>
              <a:prstGeom prst="rect">
                <a:avLst/>
              </a:prstGeom>
              <a:blipFill>
                <a:blip r:embed="rId4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3B4856B6-53A6-4619-B25F-269BA6FE2FC8}"/>
              </a:ext>
            </a:extLst>
          </p:cNvPr>
          <p:cNvSpPr/>
          <p:nvPr/>
        </p:nvSpPr>
        <p:spPr>
          <a:xfrm>
            <a:off x="4015422" y="5251285"/>
            <a:ext cx="1393523" cy="4111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Sensors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07D2E89F-768E-E3DB-0E5A-F3A445A20FC6}"/>
              </a:ext>
            </a:extLst>
          </p:cNvPr>
          <p:cNvSpPr/>
          <p:nvPr/>
        </p:nvSpPr>
        <p:spPr>
          <a:xfrm>
            <a:off x="4015422" y="4520347"/>
            <a:ext cx="1378440" cy="4111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model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A5EAF98-7548-BBED-9354-DB107E7AEA6F}"/>
              </a:ext>
            </a:extLst>
          </p:cNvPr>
          <p:cNvSpPr/>
          <p:nvPr/>
        </p:nvSpPr>
        <p:spPr>
          <a:xfrm>
            <a:off x="5704884" y="4780228"/>
            <a:ext cx="667512" cy="67665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EEFFC89-6F81-A43C-5A2B-C9024256FC23}"/>
              </a:ext>
            </a:extLst>
          </p:cNvPr>
          <p:cNvCxnSpPr>
            <a:cxnSpLocks/>
          </p:cNvCxnSpPr>
          <p:nvPr/>
        </p:nvCxnSpPr>
        <p:spPr>
          <a:xfrm>
            <a:off x="8616156" y="5126649"/>
            <a:ext cx="277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3B279C80-E886-7FF7-4BB1-B75ACC8CB1E1}"/>
              </a:ext>
            </a:extLst>
          </p:cNvPr>
          <p:cNvCxnSpPr>
            <a:cxnSpLocks/>
            <a:stCxn id="45" idx="6"/>
          </p:cNvCxnSpPr>
          <p:nvPr/>
        </p:nvCxnSpPr>
        <p:spPr>
          <a:xfrm>
            <a:off x="6372396" y="5118556"/>
            <a:ext cx="277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86E9E034-5578-DEF4-C817-26A5B99746DD}"/>
              </a:ext>
            </a:extLst>
          </p:cNvPr>
          <p:cNvCxnSpPr>
            <a:stCxn id="44" idx="3"/>
            <a:endCxn id="45" idx="1"/>
          </p:cNvCxnSpPr>
          <p:nvPr/>
        </p:nvCxnSpPr>
        <p:spPr>
          <a:xfrm>
            <a:off x="5393862" y="4725946"/>
            <a:ext cx="408777" cy="1533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F097B1F5-CE3F-E4F5-C44C-E1EFA63AE46E}"/>
              </a:ext>
            </a:extLst>
          </p:cNvPr>
          <p:cNvCxnSpPr>
            <a:stCxn id="43" idx="3"/>
            <a:endCxn id="45" idx="3"/>
          </p:cNvCxnSpPr>
          <p:nvPr/>
        </p:nvCxnSpPr>
        <p:spPr>
          <a:xfrm flipV="1">
            <a:off x="5408945" y="5357790"/>
            <a:ext cx="393694" cy="990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26962ECA-5211-E99C-7A0C-325F87822A44}"/>
                  </a:ext>
                </a:extLst>
              </p:cNvPr>
              <p:cNvSpPr txBox="1"/>
              <p:nvPr/>
            </p:nvSpPr>
            <p:spPr>
              <a:xfrm>
                <a:off x="5338362" y="4454480"/>
                <a:ext cx="666345" cy="328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26962ECA-5211-E99C-7A0C-325F87822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362" y="4454480"/>
                <a:ext cx="666345" cy="328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63B2DF8B-1157-F1CC-909B-1E8961593099}"/>
                  </a:ext>
                </a:extLst>
              </p:cNvPr>
              <p:cNvSpPr txBox="1"/>
              <p:nvPr/>
            </p:nvSpPr>
            <p:spPr>
              <a:xfrm>
                <a:off x="5335042" y="5405795"/>
                <a:ext cx="666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63B2DF8B-1157-F1CC-909B-1E8961593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042" y="5405795"/>
                <a:ext cx="666345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9C6DE5F3-BE3A-DA85-2418-589D0AA66F4B}"/>
              </a:ext>
            </a:extLst>
          </p:cNvPr>
          <p:cNvCxnSpPr>
            <a:cxnSpLocks/>
          </p:cNvCxnSpPr>
          <p:nvPr/>
        </p:nvCxnSpPr>
        <p:spPr>
          <a:xfrm>
            <a:off x="3737749" y="4725946"/>
            <a:ext cx="277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019C819E-63DF-AA5A-7D1B-5F4604F77321}"/>
              </a:ext>
            </a:extLst>
          </p:cNvPr>
          <p:cNvSpPr txBox="1"/>
          <p:nvPr/>
        </p:nvSpPr>
        <p:spPr>
          <a:xfrm>
            <a:off x="6409649" y="4102168"/>
            <a:ext cx="190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Improved estimation of the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2ABBEB11-6E35-5E36-87BF-90FBCB363A49}"/>
                  </a:ext>
                </a:extLst>
              </p:cNvPr>
              <p:cNvSpPr txBox="1"/>
              <p:nvPr/>
            </p:nvSpPr>
            <p:spPr>
              <a:xfrm>
                <a:off x="6577260" y="4963817"/>
                <a:ext cx="4523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2ABBEB11-6E35-5E36-87BF-90FBCB363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60" y="4963817"/>
                <a:ext cx="45233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80FD4B5-F590-16C8-CF27-DE84B6755797}"/>
                  </a:ext>
                </a:extLst>
              </p:cNvPr>
              <p:cNvSpPr txBox="1"/>
              <p:nvPr/>
            </p:nvSpPr>
            <p:spPr>
              <a:xfrm>
                <a:off x="8711444" y="4978475"/>
                <a:ext cx="6675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80FD4B5-F590-16C8-CF27-DE84B6755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444" y="4978475"/>
                <a:ext cx="66751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ZoneTexte 75">
            <a:extLst>
              <a:ext uri="{FF2B5EF4-FFF2-40B4-BE49-F238E27FC236}">
                <a16:creationId xmlns:a16="http://schemas.microsoft.com/office/drawing/2014/main" id="{513099A0-BC86-53BF-39D8-CE58216974C2}"/>
              </a:ext>
            </a:extLst>
          </p:cNvPr>
          <p:cNvSpPr txBox="1"/>
          <p:nvPr/>
        </p:nvSpPr>
        <p:spPr>
          <a:xfrm>
            <a:off x="8597846" y="5440141"/>
            <a:ext cx="128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  <a:latin typeface="+mn-lt"/>
              </a:rPr>
              <a:t>Optimal plume estimation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4F72B991-427B-7AA5-001F-7AE6DEC23D57}"/>
                  </a:ext>
                </a:extLst>
              </p:cNvPr>
              <p:cNvSpPr txBox="1"/>
              <p:nvPr/>
            </p:nvSpPr>
            <p:spPr>
              <a:xfrm>
                <a:off x="3220422" y="4520347"/>
                <a:ext cx="666345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4F72B991-427B-7AA5-001F-7AE6DEC23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422" y="4520347"/>
                <a:ext cx="666345" cy="3115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ZoneTexte 79">
            <a:extLst>
              <a:ext uri="{FF2B5EF4-FFF2-40B4-BE49-F238E27FC236}">
                <a16:creationId xmlns:a16="http://schemas.microsoft.com/office/drawing/2014/main" id="{DD6647FE-7696-615D-E140-0A95850BEE6F}"/>
              </a:ext>
            </a:extLst>
          </p:cNvPr>
          <p:cNvSpPr txBox="1"/>
          <p:nvPr/>
        </p:nvSpPr>
        <p:spPr>
          <a:xfrm>
            <a:off x="5392286" y="5761577"/>
            <a:ext cx="1902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 situ measurements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D4CE131-9423-670B-85C1-1FAADDFFDD88}"/>
              </a:ext>
            </a:extLst>
          </p:cNvPr>
          <p:cNvSpPr txBox="1"/>
          <p:nvPr/>
        </p:nvSpPr>
        <p:spPr>
          <a:xfrm>
            <a:off x="1330546" y="4831159"/>
            <a:ext cx="218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Prior uncertain parameters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A7D3A2D4-75D0-DE23-67E2-460F928424B1}"/>
              </a:ext>
            </a:extLst>
          </p:cNvPr>
          <p:cNvCxnSpPr>
            <a:cxnSpLocks/>
          </p:cNvCxnSpPr>
          <p:nvPr/>
        </p:nvCxnSpPr>
        <p:spPr>
          <a:xfrm flipH="1" flipV="1">
            <a:off x="5730359" y="5598147"/>
            <a:ext cx="68094" cy="2132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8DF1ECDF-8D87-5ED0-F41E-61736881FE6A}"/>
              </a:ext>
            </a:extLst>
          </p:cNvPr>
          <p:cNvCxnSpPr>
            <a:cxnSpLocks/>
          </p:cNvCxnSpPr>
          <p:nvPr/>
        </p:nvCxnSpPr>
        <p:spPr>
          <a:xfrm flipH="1">
            <a:off x="3258108" y="4725946"/>
            <a:ext cx="169527" cy="14592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A27F859A-D597-9236-F409-E1A29256F77B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6794634" y="4625388"/>
            <a:ext cx="234962" cy="32306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7F4E1043-9E9E-C31E-6223-E95E0B4B8DAB}"/>
              </a:ext>
            </a:extLst>
          </p:cNvPr>
          <p:cNvCxnSpPr>
            <a:cxnSpLocks/>
          </p:cNvCxnSpPr>
          <p:nvPr/>
        </p:nvCxnSpPr>
        <p:spPr>
          <a:xfrm flipH="1" flipV="1">
            <a:off x="9045200" y="5277309"/>
            <a:ext cx="68094" cy="2132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30BAA06-5DB2-9D5D-A687-BA81B6E56169}"/>
              </a:ext>
            </a:extLst>
          </p:cNvPr>
          <p:cNvSpPr txBox="1"/>
          <p:nvPr/>
        </p:nvSpPr>
        <p:spPr>
          <a:xfrm>
            <a:off x="9390873" y="2150375"/>
            <a:ext cx="1902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 situ measurements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26FCBD0-6F71-690A-85EC-C01BF8F45720}"/>
              </a:ext>
            </a:extLst>
          </p:cNvPr>
          <p:cNvCxnSpPr>
            <a:cxnSpLocks/>
          </p:cNvCxnSpPr>
          <p:nvPr/>
        </p:nvCxnSpPr>
        <p:spPr>
          <a:xfrm flipH="1" flipV="1">
            <a:off x="9584428" y="2067267"/>
            <a:ext cx="123776" cy="15628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30D0C12F-3BAE-8484-8C6E-20B4EB13FADC}"/>
              </a:ext>
            </a:extLst>
          </p:cNvPr>
          <p:cNvSpPr txBox="1"/>
          <p:nvPr/>
        </p:nvSpPr>
        <p:spPr>
          <a:xfrm>
            <a:off x="6994950" y="2167582"/>
            <a:ext cx="1902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LES model estimation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4CC6E54-007B-F9BC-6C47-E945ACD528E2}"/>
              </a:ext>
            </a:extLst>
          </p:cNvPr>
          <p:cNvCxnSpPr>
            <a:cxnSpLocks/>
          </p:cNvCxnSpPr>
          <p:nvPr/>
        </p:nvCxnSpPr>
        <p:spPr>
          <a:xfrm flipV="1">
            <a:off x="8637599" y="2064020"/>
            <a:ext cx="123776" cy="156285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0F9027B-7C76-7C51-D51F-339DAEDEA59A}"/>
              </a:ext>
            </a:extLst>
          </p:cNvPr>
          <p:cNvSpPr/>
          <p:nvPr/>
        </p:nvSpPr>
        <p:spPr>
          <a:xfrm>
            <a:off x="7237716" y="4907242"/>
            <a:ext cx="1378440" cy="4111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FA4E3778-934B-A997-2C8D-86624096CEB6}"/>
                  </a:ext>
                </a:extLst>
              </p:cNvPr>
              <p:cNvSpPr txBox="1"/>
              <p:nvPr/>
            </p:nvSpPr>
            <p:spPr>
              <a:xfrm>
                <a:off x="320041" y="2144257"/>
                <a:ext cx="11033759" cy="1202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Issue #1: Parameter estimation</a:t>
                </a:r>
                <a:endParaRPr lang="en-GB" sz="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GB" sz="2000" dirty="0"/>
                  <a:t>For </a:t>
                </a:r>
                <a:r>
                  <a:rPr lang="en-GB" sz="2000" b="1" dirty="0"/>
                  <a:t>steady state </a:t>
                </a:r>
                <a:r>
                  <a:rPr lang="en-GB" sz="2000" dirty="0"/>
                  <a:t>estimation, LES models depend more on parameters than initial conditions</a:t>
                </a:r>
              </a:p>
              <a:p>
                <a:pPr lvl="2" algn="ctr">
                  <a:spcBef>
                    <a:spcPts val="600"/>
                  </a:spcBef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e>
                    </m:acc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FA4E3778-934B-A997-2C8D-86624096C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1" y="2144257"/>
                <a:ext cx="11033759" cy="1202124"/>
              </a:xfrm>
              <a:prstGeom prst="rect">
                <a:avLst/>
              </a:prstGeom>
              <a:blipFill>
                <a:blip r:embed="rId10"/>
                <a:stretch>
                  <a:fillRect t="-2083"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118C31C-171E-CECC-0797-12CA7F8E44D7}"/>
              </a:ext>
            </a:extLst>
          </p:cNvPr>
          <p:cNvCxnSpPr>
            <a:cxnSpLocks/>
          </p:cNvCxnSpPr>
          <p:nvPr/>
        </p:nvCxnSpPr>
        <p:spPr>
          <a:xfrm>
            <a:off x="6953095" y="5126649"/>
            <a:ext cx="277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EDBB78D-E348-3B79-4FEB-8EF99C125328}"/>
              </a:ext>
            </a:extLst>
          </p:cNvPr>
          <p:cNvSpPr/>
          <p:nvPr/>
        </p:nvSpPr>
        <p:spPr>
          <a:xfrm>
            <a:off x="6643121" y="4948456"/>
            <a:ext cx="303026" cy="32877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FD1DF4-22B5-163D-C1A8-548D2BD82EDC}"/>
              </a:ext>
            </a:extLst>
          </p:cNvPr>
          <p:cNvSpPr/>
          <p:nvPr/>
        </p:nvSpPr>
        <p:spPr>
          <a:xfrm>
            <a:off x="8893829" y="4954171"/>
            <a:ext cx="303026" cy="32877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e la date 3">
            <a:extLst>
              <a:ext uri="{FF2B5EF4-FFF2-40B4-BE49-F238E27FC236}">
                <a16:creationId xmlns:a16="http://schemas.microsoft.com/office/drawing/2014/main" id="{59D5C6FD-6D7E-A747-A111-3E63203A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1617" y="6357021"/>
            <a:ext cx="7953380" cy="365125"/>
          </a:xfrm>
        </p:spPr>
        <p:txBody>
          <a:bodyPr/>
          <a:lstStyle/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A0FF03A6-489E-2747-9714-39F8DA34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94" y="400677"/>
            <a:ext cx="9942512" cy="512762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Introduction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79BB196-A68F-BD49-83BB-DC2867BEDD20}"/>
              </a:ext>
            </a:extLst>
          </p:cNvPr>
          <p:cNvSpPr txBox="1"/>
          <p:nvPr/>
        </p:nvSpPr>
        <p:spPr>
          <a:xfrm>
            <a:off x="302127" y="1234162"/>
            <a:ext cx="3125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200" b="1" u="sng" dirty="0">
                <a:solidFill>
                  <a:schemeClr val="accent1">
                    <a:lumMod val="75000"/>
                  </a:schemeClr>
                </a:solidFill>
              </a:rPr>
              <a:t>Problem formulation</a:t>
            </a:r>
            <a:endParaRPr lang="en-GB" sz="2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479DCED-96FE-B8E0-CE5F-F4F7D3FA715D}"/>
                  </a:ext>
                </a:extLst>
              </p:cNvPr>
              <p:cNvSpPr txBox="1"/>
              <p:nvPr/>
            </p:nvSpPr>
            <p:spPr>
              <a:xfrm>
                <a:off x="320041" y="3263434"/>
                <a:ext cx="9058916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2">
                  <a:spcBef>
                    <a:spcPts val="600"/>
                  </a:spcBef>
                </a:pPr>
                <a:r>
                  <a:rPr lang="en-GB" sz="20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The estimation targets are the model parameters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fr-FR" sz="20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GB" sz="20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Resolution of an inverse problem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479DCED-96FE-B8E0-CE5F-F4F7D3FA7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1" y="3263434"/>
                <a:ext cx="9058916" cy="784830"/>
              </a:xfrm>
              <a:prstGeom prst="rect">
                <a:avLst/>
              </a:prstGeom>
              <a:blipFill>
                <a:blip r:embed="rId11"/>
                <a:stretch>
                  <a:fillRect t="-3175" b="-126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ltiplication 12">
            <a:extLst>
              <a:ext uri="{FF2B5EF4-FFF2-40B4-BE49-F238E27FC236}">
                <a16:creationId xmlns:a16="http://schemas.microsoft.com/office/drawing/2014/main" id="{A9EB03BD-C01F-EEDB-3DF9-D881A990C98E}"/>
              </a:ext>
            </a:extLst>
          </p:cNvPr>
          <p:cNvSpPr/>
          <p:nvPr/>
        </p:nvSpPr>
        <p:spPr>
          <a:xfrm>
            <a:off x="6693635" y="2985046"/>
            <a:ext cx="382340" cy="361335"/>
          </a:xfrm>
          <a:prstGeom prst="mathMultiply">
            <a:avLst>
              <a:gd name="adj1" fmla="val 1751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2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64" grpId="0"/>
      <p:bldP spid="65" grpId="0"/>
      <p:bldP spid="68" grpId="0"/>
      <p:bldP spid="71" grpId="0"/>
      <p:bldP spid="73" grpId="0"/>
      <p:bldP spid="76" grpId="0"/>
      <p:bldP spid="79" grpId="0"/>
      <p:bldP spid="80" grpId="0"/>
      <p:bldP spid="81" grpId="0"/>
      <p:bldP spid="23" grpId="0" animBg="1"/>
      <p:bldP spid="29" grpId="0"/>
      <p:bldP spid="31" grpId="0" animBg="1"/>
      <p:bldP spid="33" grpId="0" animBg="1"/>
      <p:bldP spid="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9FF15AC-D32D-5090-CDC0-15A9C2E417E4}"/>
                  </a:ext>
                </a:extLst>
              </p:cNvPr>
              <p:cNvSpPr txBox="1"/>
              <p:nvPr/>
            </p:nvSpPr>
            <p:spPr>
              <a:xfrm>
                <a:off x="320041" y="1698394"/>
                <a:ext cx="11033759" cy="632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Objective:</a:t>
                </a: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sz="2000" dirty="0"/>
                  <a:t>Estimate best the mean concentration field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e>
                    </m:acc>
                  </m:oMath>
                </a14:m>
                <a:r>
                  <a:rPr lang="en-GB" sz="2000" dirty="0"/>
                  <a:t> given uncertain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</a:t>
                </a:r>
              </a:p>
              <a:p>
                <a:pPr lvl="1">
                  <a:spcBef>
                    <a:spcPts val="600"/>
                  </a:spcBef>
                </a:pPr>
                <a:endParaRPr lang="en-GB" sz="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9FF15AC-D32D-5090-CDC0-15A9C2E41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1" y="1698394"/>
                <a:ext cx="11033759" cy="632737"/>
              </a:xfrm>
              <a:prstGeom prst="rect">
                <a:avLst/>
              </a:prstGeom>
              <a:blipFill>
                <a:blip r:embed="rId4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230BAA06-5DB2-9D5D-A687-BA81B6E56169}"/>
              </a:ext>
            </a:extLst>
          </p:cNvPr>
          <p:cNvSpPr txBox="1"/>
          <p:nvPr/>
        </p:nvSpPr>
        <p:spPr>
          <a:xfrm>
            <a:off x="9390873" y="2150375"/>
            <a:ext cx="1902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 situ measurements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26FCBD0-6F71-690A-85EC-C01BF8F45720}"/>
              </a:ext>
            </a:extLst>
          </p:cNvPr>
          <p:cNvCxnSpPr>
            <a:cxnSpLocks/>
          </p:cNvCxnSpPr>
          <p:nvPr/>
        </p:nvCxnSpPr>
        <p:spPr>
          <a:xfrm flipH="1" flipV="1">
            <a:off x="9584428" y="2067267"/>
            <a:ext cx="123776" cy="15628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30D0C12F-3BAE-8484-8C6E-20B4EB13FADC}"/>
              </a:ext>
            </a:extLst>
          </p:cNvPr>
          <p:cNvSpPr txBox="1"/>
          <p:nvPr/>
        </p:nvSpPr>
        <p:spPr>
          <a:xfrm>
            <a:off x="6994950" y="2167582"/>
            <a:ext cx="1902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LES model estimation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4CC6E54-007B-F9BC-6C47-E945ACD528E2}"/>
              </a:ext>
            </a:extLst>
          </p:cNvPr>
          <p:cNvCxnSpPr>
            <a:cxnSpLocks/>
          </p:cNvCxnSpPr>
          <p:nvPr/>
        </p:nvCxnSpPr>
        <p:spPr>
          <a:xfrm flipV="1">
            <a:off x="8637599" y="2064020"/>
            <a:ext cx="123776" cy="156285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FA4E3778-934B-A997-2C8D-86624096CEB6}"/>
                  </a:ext>
                </a:extLst>
              </p:cNvPr>
              <p:cNvSpPr txBox="1"/>
              <p:nvPr/>
            </p:nvSpPr>
            <p:spPr>
              <a:xfrm>
                <a:off x="320041" y="2144257"/>
                <a:ext cx="11033759" cy="1202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Issue #1: Parameter estimation</a:t>
                </a:r>
                <a:endParaRPr lang="en-GB" sz="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Issue #2: Cost of the LES model</a:t>
                </a:r>
                <a:endParaRPr lang="en-GB" sz="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GB" sz="2000" dirty="0"/>
                  <a:t>The LES model is </a:t>
                </a:r>
                <a:r>
                  <a:rPr lang="en-GB" sz="2000" b="1" dirty="0"/>
                  <a:t>too expensive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Replace it by a </a:t>
                </a:r>
                <a:r>
                  <a:rPr lang="en-GB" sz="2000" b="1" dirty="0">
                    <a:solidFill>
                      <a:schemeClr val="tx1"/>
                    </a:solidFill>
                  </a:rPr>
                  <a:t>surrogate </a:t>
                </a:r>
                <a:r>
                  <a:rPr lang="en-GB" sz="2000" dirty="0">
                    <a:solidFill>
                      <a:schemeClr val="tx1"/>
                    </a:solidFill>
                  </a:rPr>
                  <a:t>in the data assimilation workflow</a:t>
                </a:r>
                <a:endParaRPr lang="fr-FR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FA4E3778-934B-A997-2C8D-86624096C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1" y="2144257"/>
                <a:ext cx="11033759" cy="1202124"/>
              </a:xfrm>
              <a:prstGeom prst="rect">
                <a:avLst/>
              </a:prstGeom>
              <a:blipFill>
                <a:blip r:embed="rId5"/>
                <a:stretch>
                  <a:fillRect t="-2083" b="-5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Espace réservé de la date 3">
            <a:extLst>
              <a:ext uri="{FF2B5EF4-FFF2-40B4-BE49-F238E27FC236}">
                <a16:creationId xmlns:a16="http://schemas.microsoft.com/office/drawing/2014/main" id="{59D5C6FD-6D7E-A747-A111-3E63203A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1617" y="6357021"/>
            <a:ext cx="7953380" cy="365125"/>
          </a:xfrm>
        </p:spPr>
        <p:txBody>
          <a:bodyPr/>
          <a:lstStyle/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A0FF03A6-489E-2747-9714-39F8DA34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94" y="400677"/>
            <a:ext cx="9942512" cy="512762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Introduction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79BB196-A68F-BD49-83BB-DC2867BEDD20}"/>
              </a:ext>
            </a:extLst>
          </p:cNvPr>
          <p:cNvSpPr txBox="1"/>
          <p:nvPr/>
        </p:nvSpPr>
        <p:spPr>
          <a:xfrm>
            <a:off x="302127" y="1234162"/>
            <a:ext cx="304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200" b="1" u="sng" dirty="0">
                <a:solidFill>
                  <a:schemeClr val="accent1">
                    <a:lumMod val="75000"/>
                  </a:schemeClr>
                </a:solidFill>
              </a:rPr>
              <a:t>Problem formulation</a:t>
            </a:r>
            <a:endParaRPr lang="en-GB" sz="2200" dirty="0">
              <a:latin typeface="+mn-lt"/>
            </a:endParaRP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674272B8-EFCE-25F4-61F9-B419AAEF2E23}"/>
              </a:ext>
            </a:extLst>
          </p:cNvPr>
          <p:cNvSpPr/>
          <p:nvPr/>
        </p:nvSpPr>
        <p:spPr>
          <a:xfrm>
            <a:off x="4015422" y="5251285"/>
            <a:ext cx="1393523" cy="4111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Sensors</a:t>
            </a: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BC693803-459D-B54A-8418-CE574983CA8F}"/>
              </a:ext>
            </a:extLst>
          </p:cNvPr>
          <p:cNvSpPr/>
          <p:nvPr/>
        </p:nvSpPr>
        <p:spPr>
          <a:xfrm>
            <a:off x="4015422" y="4520347"/>
            <a:ext cx="1378440" cy="4111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model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568DF9B-30B0-AE6A-FCF5-B0EC4D4A8B01}"/>
              </a:ext>
            </a:extLst>
          </p:cNvPr>
          <p:cNvSpPr/>
          <p:nvPr/>
        </p:nvSpPr>
        <p:spPr>
          <a:xfrm>
            <a:off x="5704884" y="4780228"/>
            <a:ext cx="667512" cy="67665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5C06AA0E-C52D-3EAC-35EE-DABF4C9F6F5C}"/>
              </a:ext>
            </a:extLst>
          </p:cNvPr>
          <p:cNvCxnSpPr>
            <a:cxnSpLocks/>
          </p:cNvCxnSpPr>
          <p:nvPr/>
        </p:nvCxnSpPr>
        <p:spPr>
          <a:xfrm>
            <a:off x="8616156" y="5126649"/>
            <a:ext cx="277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58A7ED52-8EB9-5E59-489A-95C101F5BA8F}"/>
              </a:ext>
            </a:extLst>
          </p:cNvPr>
          <p:cNvCxnSpPr>
            <a:cxnSpLocks/>
            <a:stCxn id="55" idx="6"/>
          </p:cNvCxnSpPr>
          <p:nvPr/>
        </p:nvCxnSpPr>
        <p:spPr>
          <a:xfrm>
            <a:off x="6372396" y="5118556"/>
            <a:ext cx="277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954B6801-14B1-07E2-DFED-F0A684C0380D}"/>
              </a:ext>
            </a:extLst>
          </p:cNvPr>
          <p:cNvCxnSpPr>
            <a:stCxn id="54" idx="3"/>
            <a:endCxn id="55" idx="1"/>
          </p:cNvCxnSpPr>
          <p:nvPr/>
        </p:nvCxnSpPr>
        <p:spPr>
          <a:xfrm>
            <a:off x="5393862" y="4725946"/>
            <a:ext cx="408777" cy="1533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43C580EE-CE21-D55D-01D1-D75BEFCEF956}"/>
              </a:ext>
            </a:extLst>
          </p:cNvPr>
          <p:cNvCxnSpPr>
            <a:stCxn id="53" idx="3"/>
            <a:endCxn id="55" idx="3"/>
          </p:cNvCxnSpPr>
          <p:nvPr/>
        </p:nvCxnSpPr>
        <p:spPr>
          <a:xfrm flipV="1">
            <a:off x="5408945" y="5357790"/>
            <a:ext cx="393694" cy="990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082A1C5D-640A-159E-6400-67F7B40F2768}"/>
                  </a:ext>
                </a:extLst>
              </p:cNvPr>
              <p:cNvSpPr txBox="1"/>
              <p:nvPr/>
            </p:nvSpPr>
            <p:spPr>
              <a:xfrm>
                <a:off x="5338362" y="4454480"/>
                <a:ext cx="666345" cy="328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082A1C5D-640A-159E-6400-67F7B40F2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362" y="4454480"/>
                <a:ext cx="666345" cy="3284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9A841BD5-7137-EEE7-3405-C95CED3D4C01}"/>
                  </a:ext>
                </a:extLst>
              </p:cNvPr>
              <p:cNvSpPr txBox="1"/>
              <p:nvPr/>
            </p:nvSpPr>
            <p:spPr>
              <a:xfrm>
                <a:off x="5335042" y="5405795"/>
                <a:ext cx="666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9A841BD5-7137-EEE7-3405-C95CED3D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042" y="5405795"/>
                <a:ext cx="666345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9FBDDF8C-FE0D-EDFD-48CC-1642171C1DAF}"/>
              </a:ext>
            </a:extLst>
          </p:cNvPr>
          <p:cNvCxnSpPr>
            <a:cxnSpLocks/>
          </p:cNvCxnSpPr>
          <p:nvPr/>
        </p:nvCxnSpPr>
        <p:spPr>
          <a:xfrm>
            <a:off x="3737749" y="4725946"/>
            <a:ext cx="277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60FC5DBE-6946-68D1-5302-6195F4E6C4B6}"/>
                  </a:ext>
                </a:extLst>
              </p:cNvPr>
              <p:cNvSpPr txBox="1"/>
              <p:nvPr/>
            </p:nvSpPr>
            <p:spPr>
              <a:xfrm>
                <a:off x="6577260" y="4963817"/>
                <a:ext cx="4523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60FC5DBE-6946-68D1-5302-6195F4E6C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60" y="4963817"/>
                <a:ext cx="45233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ADD16026-E618-6568-F7E8-7798930A9384}"/>
                  </a:ext>
                </a:extLst>
              </p:cNvPr>
              <p:cNvSpPr txBox="1"/>
              <p:nvPr/>
            </p:nvSpPr>
            <p:spPr>
              <a:xfrm>
                <a:off x="8711444" y="4978475"/>
                <a:ext cx="6675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ADD16026-E618-6568-F7E8-7798930A9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444" y="4978475"/>
                <a:ext cx="66751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ZoneTexte 73">
            <a:extLst>
              <a:ext uri="{FF2B5EF4-FFF2-40B4-BE49-F238E27FC236}">
                <a16:creationId xmlns:a16="http://schemas.microsoft.com/office/drawing/2014/main" id="{74D90EEA-D854-FC0F-07C0-F8CE3928D3D2}"/>
              </a:ext>
            </a:extLst>
          </p:cNvPr>
          <p:cNvSpPr txBox="1"/>
          <p:nvPr/>
        </p:nvSpPr>
        <p:spPr>
          <a:xfrm>
            <a:off x="8597846" y="5440141"/>
            <a:ext cx="128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  <a:latin typeface="+mn-lt"/>
              </a:rPr>
              <a:t>Optimal plume estimation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8B300216-3211-0EAF-D5FC-337B45BCA486}"/>
                  </a:ext>
                </a:extLst>
              </p:cNvPr>
              <p:cNvSpPr txBox="1"/>
              <p:nvPr/>
            </p:nvSpPr>
            <p:spPr>
              <a:xfrm>
                <a:off x="3220422" y="4520347"/>
                <a:ext cx="666345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8B300216-3211-0EAF-D5FC-337B45BC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422" y="4520347"/>
                <a:ext cx="666345" cy="3115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ZoneTexte 76">
            <a:extLst>
              <a:ext uri="{FF2B5EF4-FFF2-40B4-BE49-F238E27FC236}">
                <a16:creationId xmlns:a16="http://schemas.microsoft.com/office/drawing/2014/main" id="{D0AC7474-5B55-AD5B-ED02-23974E1AFDA9}"/>
              </a:ext>
            </a:extLst>
          </p:cNvPr>
          <p:cNvSpPr txBox="1"/>
          <p:nvPr/>
        </p:nvSpPr>
        <p:spPr>
          <a:xfrm>
            <a:off x="5392286" y="5761577"/>
            <a:ext cx="1902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 situ measurements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9BACB9B-E0B3-A4ED-0EBB-2EC15958061D}"/>
              </a:ext>
            </a:extLst>
          </p:cNvPr>
          <p:cNvSpPr txBox="1"/>
          <p:nvPr/>
        </p:nvSpPr>
        <p:spPr>
          <a:xfrm>
            <a:off x="1330546" y="4831159"/>
            <a:ext cx="218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Prior uncertain parameters</a:t>
            </a: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5C2A5067-36B0-1739-E773-6C7B73A7B6D6}"/>
              </a:ext>
            </a:extLst>
          </p:cNvPr>
          <p:cNvCxnSpPr>
            <a:cxnSpLocks/>
          </p:cNvCxnSpPr>
          <p:nvPr/>
        </p:nvCxnSpPr>
        <p:spPr>
          <a:xfrm flipH="1" flipV="1">
            <a:off x="5730359" y="5598147"/>
            <a:ext cx="68094" cy="2132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CDC48B81-5E56-4B4A-98FC-E9A570A3D48C}"/>
              </a:ext>
            </a:extLst>
          </p:cNvPr>
          <p:cNvCxnSpPr>
            <a:cxnSpLocks/>
          </p:cNvCxnSpPr>
          <p:nvPr/>
        </p:nvCxnSpPr>
        <p:spPr>
          <a:xfrm flipH="1">
            <a:off x="3258108" y="4725946"/>
            <a:ext cx="169527" cy="14592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8CA8CA87-1A7F-6C93-5793-53BE208F08D7}"/>
              </a:ext>
            </a:extLst>
          </p:cNvPr>
          <p:cNvCxnSpPr>
            <a:cxnSpLocks/>
          </p:cNvCxnSpPr>
          <p:nvPr/>
        </p:nvCxnSpPr>
        <p:spPr>
          <a:xfrm flipH="1" flipV="1">
            <a:off x="9045200" y="5277309"/>
            <a:ext cx="68094" cy="2132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 : coins arrondis 85">
            <a:extLst>
              <a:ext uri="{FF2B5EF4-FFF2-40B4-BE49-F238E27FC236}">
                <a16:creationId xmlns:a16="http://schemas.microsoft.com/office/drawing/2014/main" id="{124002F9-CD50-10FE-9255-6A65E49B764F}"/>
              </a:ext>
            </a:extLst>
          </p:cNvPr>
          <p:cNvSpPr/>
          <p:nvPr/>
        </p:nvSpPr>
        <p:spPr>
          <a:xfrm>
            <a:off x="7237716" y="4907242"/>
            <a:ext cx="1378440" cy="4111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model</a:t>
            </a:r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9447DF10-AA10-4778-1C88-E88562FF7C51}"/>
              </a:ext>
            </a:extLst>
          </p:cNvPr>
          <p:cNvCxnSpPr>
            <a:cxnSpLocks/>
          </p:cNvCxnSpPr>
          <p:nvPr/>
        </p:nvCxnSpPr>
        <p:spPr>
          <a:xfrm>
            <a:off x="6953095" y="5126649"/>
            <a:ext cx="277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EDACBA83-B0C9-A5DC-6447-1EA5FEB6009F}"/>
              </a:ext>
            </a:extLst>
          </p:cNvPr>
          <p:cNvSpPr/>
          <p:nvPr/>
        </p:nvSpPr>
        <p:spPr>
          <a:xfrm>
            <a:off x="6643121" y="4948456"/>
            <a:ext cx="303026" cy="32877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D71D99C-4A7A-CBCE-4B79-82317A892891}"/>
              </a:ext>
            </a:extLst>
          </p:cNvPr>
          <p:cNvSpPr/>
          <p:nvPr/>
        </p:nvSpPr>
        <p:spPr>
          <a:xfrm>
            <a:off x="8893829" y="4954171"/>
            <a:ext cx="303026" cy="32877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4A4072-BC02-93A0-4528-E11076AD6369}"/>
              </a:ext>
            </a:extLst>
          </p:cNvPr>
          <p:cNvSpPr/>
          <p:nvPr/>
        </p:nvSpPr>
        <p:spPr>
          <a:xfrm>
            <a:off x="1214341" y="3275744"/>
            <a:ext cx="9647113" cy="293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 : coins arrondis 120">
            <a:extLst>
              <a:ext uri="{FF2B5EF4-FFF2-40B4-BE49-F238E27FC236}">
                <a16:creationId xmlns:a16="http://schemas.microsoft.com/office/drawing/2014/main" id="{9D3E2670-D665-F81C-80A8-7940A33ABBED}"/>
              </a:ext>
            </a:extLst>
          </p:cNvPr>
          <p:cNvSpPr/>
          <p:nvPr/>
        </p:nvSpPr>
        <p:spPr>
          <a:xfrm>
            <a:off x="4015422" y="5243528"/>
            <a:ext cx="1393523" cy="4111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Sensors</a:t>
            </a: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9F5153BF-97E3-B0CE-67DB-61168A9F15BE}"/>
              </a:ext>
            </a:extLst>
          </p:cNvPr>
          <p:cNvSpPr/>
          <p:nvPr/>
        </p:nvSpPr>
        <p:spPr>
          <a:xfrm>
            <a:off x="5704884" y="4772471"/>
            <a:ext cx="667512" cy="67665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</a:t>
            </a:r>
          </a:p>
        </p:txBody>
      </p: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9400B3BE-9007-2C04-2431-BB46F1AC546F}"/>
              </a:ext>
            </a:extLst>
          </p:cNvPr>
          <p:cNvCxnSpPr>
            <a:cxnSpLocks/>
          </p:cNvCxnSpPr>
          <p:nvPr/>
        </p:nvCxnSpPr>
        <p:spPr>
          <a:xfrm>
            <a:off x="8616156" y="5118892"/>
            <a:ext cx="277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C203F94A-0D82-F94F-9E56-FF094E81F1FF}"/>
              </a:ext>
            </a:extLst>
          </p:cNvPr>
          <p:cNvCxnSpPr>
            <a:cxnSpLocks/>
            <a:stCxn id="122" idx="6"/>
          </p:cNvCxnSpPr>
          <p:nvPr/>
        </p:nvCxnSpPr>
        <p:spPr>
          <a:xfrm>
            <a:off x="6372396" y="5110799"/>
            <a:ext cx="277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3976F139-350A-E089-B642-917EA13EEEAB}"/>
              </a:ext>
            </a:extLst>
          </p:cNvPr>
          <p:cNvCxnSpPr>
            <a:cxnSpLocks/>
            <a:endCxn id="122" idx="1"/>
          </p:cNvCxnSpPr>
          <p:nvPr/>
        </p:nvCxnSpPr>
        <p:spPr>
          <a:xfrm>
            <a:off x="5393862" y="4718189"/>
            <a:ext cx="408777" cy="1533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C57423DD-1E93-C98D-1AD8-654978106A9F}"/>
              </a:ext>
            </a:extLst>
          </p:cNvPr>
          <p:cNvCxnSpPr>
            <a:stCxn id="121" idx="3"/>
            <a:endCxn id="122" idx="3"/>
          </p:cNvCxnSpPr>
          <p:nvPr/>
        </p:nvCxnSpPr>
        <p:spPr>
          <a:xfrm flipV="1">
            <a:off x="5408945" y="5350033"/>
            <a:ext cx="393694" cy="990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ZoneTexte 126">
                <a:extLst>
                  <a:ext uri="{FF2B5EF4-FFF2-40B4-BE49-F238E27FC236}">
                    <a16:creationId xmlns:a16="http://schemas.microsoft.com/office/drawing/2014/main" id="{878EAFDC-601F-CAEB-6841-DEF240B9F573}"/>
                  </a:ext>
                </a:extLst>
              </p:cNvPr>
              <p:cNvSpPr txBox="1"/>
              <p:nvPr/>
            </p:nvSpPr>
            <p:spPr>
              <a:xfrm>
                <a:off x="5338362" y="4446723"/>
                <a:ext cx="666345" cy="328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ZoneTexte 126">
                <a:extLst>
                  <a:ext uri="{FF2B5EF4-FFF2-40B4-BE49-F238E27FC236}">
                    <a16:creationId xmlns:a16="http://schemas.microsoft.com/office/drawing/2014/main" id="{878EAFDC-601F-CAEB-6841-DEF240B9F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362" y="4446723"/>
                <a:ext cx="666345" cy="3284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ZoneTexte 127">
                <a:extLst>
                  <a:ext uri="{FF2B5EF4-FFF2-40B4-BE49-F238E27FC236}">
                    <a16:creationId xmlns:a16="http://schemas.microsoft.com/office/drawing/2014/main" id="{2B0905A9-1B7F-1636-BD03-DFEA70DC7548}"/>
                  </a:ext>
                </a:extLst>
              </p:cNvPr>
              <p:cNvSpPr txBox="1"/>
              <p:nvPr/>
            </p:nvSpPr>
            <p:spPr>
              <a:xfrm>
                <a:off x="5335042" y="5398038"/>
                <a:ext cx="666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28" name="ZoneTexte 127">
                <a:extLst>
                  <a:ext uri="{FF2B5EF4-FFF2-40B4-BE49-F238E27FC236}">
                    <a16:creationId xmlns:a16="http://schemas.microsoft.com/office/drawing/2014/main" id="{2B0905A9-1B7F-1636-BD03-DFEA70DC7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042" y="5398038"/>
                <a:ext cx="66634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A5713BDC-A793-254E-C832-97DC64932847}"/>
              </a:ext>
            </a:extLst>
          </p:cNvPr>
          <p:cNvCxnSpPr>
            <a:cxnSpLocks/>
          </p:cNvCxnSpPr>
          <p:nvPr/>
        </p:nvCxnSpPr>
        <p:spPr>
          <a:xfrm>
            <a:off x="3737749" y="4718189"/>
            <a:ext cx="277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429BE995-CBB3-3AC2-FB46-168C6547F256}"/>
                  </a:ext>
                </a:extLst>
              </p:cNvPr>
              <p:cNvSpPr txBox="1"/>
              <p:nvPr/>
            </p:nvSpPr>
            <p:spPr>
              <a:xfrm>
                <a:off x="6577260" y="4956060"/>
                <a:ext cx="4523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429BE995-CBB3-3AC2-FB46-168C6547F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60" y="4956060"/>
                <a:ext cx="45233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F0ABF78E-183F-5EB0-F761-FF340C165A18}"/>
                  </a:ext>
                </a:extLst>
              </p:cNvPr>
              <p:cNvSpPr txBox="1"/>
              <p:nvPr/>
            </p:nvSpPr>
            <p:spPr>
              <a:xfrm>
                <a:off x="8711444" y="4970718"/>
                <a:ext cx="6675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F0ABF78E-183F-5EB0-F761-FF340C165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444" y="4970718"/>
                <a:ext cx="667513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ZoneTexte 131">
            <a:extLst>
              <a:ext uri="{FF2B5EF4-FFF2-40B4-BE49-F238E27FC236}">
                <a16:creationId xmlns:a16="http://schemas.microsoft.com/office/drawing/2014/main" id="{595682A9-FBC4-9475-BDA1-7F6DD82D456D}"/>
              </a:ext>
            </a:extLst>
          </p:cNvPr>
          <p:cNvSpPr txBox="1"/>
          <p:nvPr/>
        </p:nvSpPr>
        <p:spPr>
          <a:xfrm>
            <a:off x="8597846" y="5432384"/>
            <a:ext cx="128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  <a:latin typeface="+mn-lt"/>
              </a:rPr>
              <a:t>Optimal plume estimation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ZoneTexte 132">
                <a:extLst>
                  <a:ext uri="{FF2B5EF4-FFF2-40B4-BE49-F238E27FC236}">
                    <a16:creationId xmlns:a16="http://schemas.microsoft.com/office/drawing/2014/main" id="{A1B54F89-7D19-B88D-627F-23242FC07084}"/>
                  </a:ext>
                </a:extLst>
              </p:cNvPr>
              <p:cNvSpPr txBox="1"/>
              <p:nvPr/>
            </p:nvSpPr>
            <p:spPr>
              <a:xfrm>
                <a:off x="3220422" y="4512590"/>
                <a:ext cx="666345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ZoneTexte 132">
                <a:extLst>
                  <a:ext uri="{FF2B5EF4-FFF2-40B4-BE49-F238E27FC236}">
                    <a16:creationId xmlns:a16="http://schemas.microsoft.com/office/drawing/2014/main" id="{A1B54F89-7D19-B88D-627F-23242FC07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422" y="4512590"/>
                <a:ext cx="666345" cy="3115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ZoneTexte 133">
            <a:extLst>
              <a:ext uri="{FF2B5EF4-FFF2-40B4-BE49-F238E27FC236}">
                <a16:creationId xmlns:a16="http://schemas.microsoft.com/office/drawing/2014/main" id="{2B6317C7-2A89-A114-4DEE-5F936B1FB9B2}"/>
              </a:ext>
            </a:extLst>
          </p:cNvPr>
          <p:cNvSpPr txBox="1"/>
          <p:nvPr/>
        </p:nvSpPr>
        <p:spPr>
          <a:xfrm>
            <a:off x="5392286" y="5753820"/>
            <a:ext cx="1902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 situ measurements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6E7EAE05-6C56-3E68-FA79-B4448541EFD1}"/>
              </a:ext>
            </a:extLst>
          </p:cNvPr>
          <p:cNvSpPr txBox="1"/>
          <p:nvPr/>
        </p:nvSpPr>
        <p:spPr>
          <a:xfrm>
            <a:off x="1330546" y="4823402"/>
            <a:ext cx="218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Prior uncertain parameters</a:t>
            </a:r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139F6EC-50DD-B504-6AE4-10982150AC61}"/>
              </a:ext>
            </a:extLst>
          </p:cNvPr>
          <p:cNvCxnSpPr>
            <a:cxnSpLocks/>
          </p:cNvCxnSpPr>
          <p:nvPr/>
        </p:nvCxnSpPr>
        <p:spPr>
          <a:xfrm flipH="1" flipV="1">
            <a:off x="5730359" y="5590390"/>
            <a:ext cx="68094" cy="2132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52677BE5-C78E-E1A7-A5D9-C60B297E8B03}"/>
              </a:ext>
            </a:extLst>
          </p:cNvPr>
          <p:cNvCxnSpPr>
            <a:cxnSpLocks/>
          </p:cNvCxnSpPr>
          <p:nvPr/>
        </p:nvCxnSpPr>
        <p:spPr>
          <a:xfrm flipH="1">
            <a:off x="3258108" y="4718189"/>
            <a:ext cx="169527" cy="14592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C77B7422-E1EB-18D6-0AAE-A2DEF6AC546E}"/>
              </a:ext>
            </a:extLst>
          </p:cNvPr>
          <p:cNvCxnSpPr>
            <a:cxnSpLocks/>
          </p:cNvCxnSpPr>
          <p:nvPr/>
        </p:nvCxnSpPr>
        <p:spPr>
          <a:xfrm flipH="1" flipV="1">
            <a:off x="9045200" y="5269552"/>
            <a:ext cx="68094" cy="2132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5D3B37BC-4A2B-738C-26B8-12B150F69DFE}"/>
              </a:ext>
            </a:extLst>
          </p:cNvPr>
          <p:cNvCxnSpPr>
            <a:cxnSpLocks/>
          </p:cNvCxnSpPr>
          <p:nvPr/>
        </p:nvCxnSpPr>
        <p:spPr>
          <a:xfrm>
            <a:off x="6953095" y="5118892"/>
            <a:ext cx="277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7082A3D-9BA9-E7C8-6144-1DC9ACFFC613}"/>
              </a:ext>
            </a:extLst>
          </p:cNvPr>
          <p:cNvSpPr/>
          <p:nvPr/>
        </p:nvSpPr>
        <p:spPr>
          <a:xfrm>
            <a:off x="6643121" y="4940699"/>
            <a:ext cx="303026" cy="32877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0D31CFC-2073-C7FD-00D8-B3C223449E87}"/>
              </a:ext>
            </a:extLst>
          </p:cNvPr>
          <p:cNvSpPr/>
          <p:nvPr/>
        </p:nvSpPr>
        <p:spPr>
          <a:xfrm>
            <a:off x="8893829" y="4946414"/>
            <a:ext cx="303026" cy="32877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Rectangle : coins arrondis 141">
            <a:extLst>
              <a:ext uri="{FF2B5EF4-FFF2-40B4-BE49-F238E27FC236}">
                <a16:creationId xmlns:a16="http://schemas.microsoft.com/office/drawing/2014/main" id="{3B3F472F-075B-8DEE-E226-F3022128EAA2}"/>
              </a:ext>
            </a:extLst>
          </p:cNvPr>
          <p:cNvSpPr/>
          <p:nvPr/>
        </p:nvSpPr>
        <p:spPr>
          <a:xfrm>
            <a:off x="7204367" y="4811857"/>
            <a:ext cx="1404063" cy="60179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Surrogate model</a:t>
            </a:r>
          </a:p>
        </p:txBody>
      </p:sp>
      <p:sp>
        <p:nvSpPr>
          <p:cNvPr id="143" name="Rectangle : coins arrondis 142">
            <a:extLst>
              <a:ext uri="{FF2B5EF4-FFF2-40B4-BE49-F238E27FC236}">
                <a16:creationId xmlns:a16="http://schemas.microsoft.com/office/drawing/2014/main" id="{0BB7BB50-F92C-A2F0-5B8D-764BA1512DA1}"/>
              </a:ext>
            </a:extLst>
          </p:cNvPr>
          <p:cNvSpPr/>
          <p:nvPr/>
        </p:nvSpPr>
        <p:spPr>
          <a:xfrm>
            <a:off x="5592865" y="3407549"/>
            <a:ext cx="1378440" cy="4111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model</a:t>
            </a:r>
          </a:p>
        </p:txBody>
      </p:sp>
      <p:sp>
        <p:nvSpPr>
          <p:cNvPr id="144" name="Rectangle : coins arrondis 143">
            <a:extLst>
              <a:ext uri="{FF2B5EF4-FFF2-40B4-BE49-F238E27FC236}">
                <a16:creationId xmlns:a16="http://schemas.microsoft.com/office/drawing/2014/main" id="{E9AB6277-7EBE-5C54-29EF-C44E6D6FD5F7}"/>
              </a:ext>
            </a:extLst>
          </p:cNvPr>
          <p:cNvSpPr/>
          <p:nvPr/>
        </p:nvSpPr>
        <p:spPr>
          <a:xfrm>
            <a:off x="4015422" y="4389764"/>
            <a:ext cx="1404063" cy="60179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Surrogate model</a:t>
            </a:r>
          </a:p>
        </p:txBody>
      </p:sp>
      <p:cxnSp>
        <p:nvCxnSpPr>
          <p:cNvPr id="145" name="Connecteur en angle 144">
            <a:extLst>
              <a:ext uri="{FF2B5EF4-FFF2-40B4-BE49-F238E27FC236}">
                <a16:creationId xmlns:a16="http://schemas.microsoft.com/office/drawing/2014/main" id="{70151446-2D58-61FF-9523-A48C0DA19C5B}"/>
              </a:ext>
            </a:extLst>
          </p:cNvPr>
          <p:cNvCxnSpPr>
            <a:stCxn id="143" idx="2"/>
            <a:endCxn id="144" idx="0"/>
          </p:cNvCxnSpPr>
          <p:nvPr/>
        </p:nvCxnSpPr>
        <p:spPr>
          <a:xfrm rot="5400000">
            <a:off x="5214262" y="3321940"/>
            <a:ext cx="571017" cy="1564631"/>
          </a:xfrm>
          <a:prstGeom prst="bent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en angle 145">
            <a:extLst>
              <a:ext uri="{FF2B5EF4-FFF2-40B4-BE49-F238E27FC236}">
                <a16:creationId xmlns:a16="http://schemas.microsoft.com/office/drawing/2014/main" id="{4939D259-7CF6-07A1-0715-986CC3B99FA4}"/>
              </a:ext>
            </a:extLst>
          </p:cNvPr>
          <p:cNvCxnSpPr>
            <a:cxnSpLocks/>
            <a:stCxn id="143" idx="2"/>
            <a:endCxn id="142" idx="0"/>
          </p:cNvCxnSpPr>
          <p:nvPr/>
        </p:nvCxnSpPr>
        <p:spPr>
          <a:xfrm rot="16200000" flipH="1">
            <a:off x="6597687" y="3503145"/>
            <a:ext cx="993110" cy="1624314"/>
          </a:xfrm>
          <a:prstGeom prst="bentConnector3">
            <a:avLst>
              <a:gd name="adj1" fmla="val 28219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ZoneTexte 146">
            <a:extLst>
              <a:ext uri="{FF2B5EF4-FFF2-40B4-BE49-F238E27FC236}">
                <a16:creationId xmlns:a16="http://schemas.microsoft.com/office/drawing/2014/main" id="{6FFE0D28-DFE8-9CE1-414D-41CB463A3EAF}"/>
              </a:ext>
            </a:extLst>
          </p:cNvPr>
          <p:cNvSpPr txBox="1"/>
          <p:nvPr/>
        </p:nvSpPr>
        <p:spPr>
          <a:xfrm>
            <a:off x="6589380" y="3788728"/>
            <a:ext cx="1902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latin typeface="+mn-lt"/>
              </a:rPr>
              <a:t>Offline training</a:t>
            </a:r>
          </a:p>
        </p:txBody>
      </p:sp>
    </p:spTree>
    <p:extLst>
      <p:ext uri="{BB962C8B-B14F-4D97-AF65-F5344CB8AC3E}">
        <p14:creationId xmlns:p14="http://schemas.microsoft.com/office/powerpoint/2010/main" val="118421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1" grpId="0" animBg="1"/>
      <p:bldP spid="122" grpId="0" animBg="1"/>
      <p:bldP spid="127" grpId="0"/>
      <p:bldP spid="128" grpId="0"/>
      <p:bldP spid="130" grpId="0"/>
      <p:bldP spid="131" grpId="0"/>
      <p:bldP spid="132" grpId="0"/>
      <p:bldP spid="133" grpId="0"/>
      <p:bldP spid="134" grpId="0"/>
      <p:bldP spid="135" grpId="0"/>
      <p:bldP spid="140" grpId="0" animBg="1"/>
      <p:bldP spid="141" grpId="0" animBg="1"/>
      <p:bldP spid="142" grpId="0" animBg="1"/>
      <p:bldP spid="143" grpId="0" animBg="1"/>
      <p:bldP spid="144" grpId="0" animBg="1"/>
      <p:bldP spid="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667ABC9-8DC6-4C94-2FB3-EBB0736F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17" r="18589" b="-40"/>
          <a:stretch/>
        </p:blipFill>
        <p:spPr>
          <a:xfrm>
            <a:off x="6389822" y="1667220"/>
            <a:ext cx="5482137" cy="3437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CFC7EA1-7790-0367-5EA1-F4A0A904C331}"/>
                  </a:ext>
                </a:extLst>
              </p:cNvPr>
              <p:cNvSpPr/>
              <p:nvPr/>
            </p:nvSpPr>
            <p:spPr>
              <a:xfrm>
                <a:off x="4554678" y="3642777"/>
                <a:ext cx="2440945" cy="8303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800" dirty="0">
                    <a:solidFill>
                      <a:schemeClr val="tx1"/>
                    </a:solidFill>
                  </a:rPr>
                  <a:t>{60s spin-up + 200s} </a:t>
                </a:r>
              </a:p>
              <a:p>
                <a14:m>
                  <m:oMath xmlns:m="http://schemas.openxmlformats.org/officeDocument/2006/math">
                    <m:r>
                      <a:rPr lang="en-GB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sz="1800" dirty="0">
                    <a:solidFill>
                      <a:schemeClr val="tx1"/>
                    </a:solidFill>
                  </a:rPr>
                  <a:t> 20 000 </a:t>
                </a:r>
                <a:r>
                  <a:rPr lang="en-GB" sz="1800" dirty="0" err="1">
                    <a:solidFill>
                      <a:schemeClr val="tx1"/>
                    </a:solidFill>
                  </a:rPr>
                  <a:t>hCPU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CFC7EA1-7790-0367-5EA1-F4A0A904C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678" y="3642777"/>
                <a:ext cx="2440945" cy="830377"/>
              </a:xfrm>
              <a:prstGeom prst="rect">
                <a:avLst/>
              </a:prstGeom>
              <a:blipFill>
                <a:blip r:embed="rId4"/>
                <a:stretch>
                  <a:fillRect l="-2062" b="-151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FCB31F-EFF2-56F7-0105-C2D878CA0C63}"/>
              </a:ext>
            </a:extLst>
          </p:cNvPr>
          <p:cNvSpPr txBox="1"/>
          <p:nvPr/>
        </p:nvSpPr>
        <p:spPr>
          <a:xfrm>
            <a:off x="320040" y="1207008"/>
            <a:ext cx="74953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Model setup: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000" b="1" dirty="0"/>
              <a:t>Solver: </a:t>
            </a:r>
            <a:r>
              <a:rPr lang="en-GB" sz="2000" dirty="0"/>
              <a:t>AVBP for LES of compressible flows and low-Mach flows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000" b="1" dirty="0" err="1"/>
              <a:t>Subgrid</a:t>
            </a:r>
            <a:r>
              <a:rPr lang="en-GB" sz="2000" b="1" dirty="0"/>
              <a:t>-scale model:</a:t>
            </a:r>
            <a:r>
              <a:rPr lang="en-GB" sz="2000" dirty="0"/>
              <a:t> WALE (wall adapted)</a:t>
            </a:r>
            <a:endParaRPr lang="en-GB" sz="8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588418B-28A8-06AD-9C3C-3F12B55ACAC0}"/>
              </a:ext>
            </a:extLst>
          </p:cNvPr>
          <p:cNvSpPr txBox="1"/>
          <p:nvPr/>
        </p:nvSpPr>
        <p:spPr>
          <a:xfrm>
            <a:off x="320040" y="3624071"/>
            <a:ext cx="884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Model computational cost: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A41149EF-4440-64BE-4468-6A0A9B4F7278}"/>
                  </a:ext>
                </a:extLst>
              </p:cNvPr>
              <p:cNvSpPr/>
              <p:nvPr/>
            </p:nvSpPr>
            <p:spPr>
              <a:xfrm>
                <a:off x="2028638" y="4709399"/>
                <a:ext cx="3681087" cy="83973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The LES model is </a:t>
                </a:r>
                <a:r>
                  <a:rPr lang="en-GB" b="1" dirty="0">
                    <a:solidFill>
                      <a:schemeClr val="bg1"/>
                    </a:solidFill>
                  </a:rPr>
                  <a:t>too expensive </a:t>
                </a:r>
                <a:r>
                  <a:rPr lang="en-GB" dirty="0">
                    <a:solidFill>
                      <a:schemeClr val="bg1"/>
                    </a:solidFill>
                  </a:rPr>
                  <a:t>for data assimilation</a:t>
                </a:r>
              </a:p>
            </p:txBody>
          </p:sp>
        </mc:Choice>
        <mc:Fallback xmlns=""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A41149EF-4440-64BE-4468-6A0A9B4F7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38" y="4709399"/>
                <a:ext cx="3681087" cy="83973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B21774B4-70CC-EBBA-C3B0-1D98BF7D9BAA}"/>
              </a:ext>
            </a:extLst>
          </p:cNvPr>
          <p:cNvSpPr txBox="1"/>
          <p:nvPr/>
        </p:nvSpPr>
        <p:spPr>
          <a:xfrm rot="-1380000">
            <a:off x="6344470" y="2444956"/>
            <a:ext cx="3369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E9D7"/>
                </a:solidFill>
              </a:rPr>
              <a:t>Inflow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79C06D-2609-9663-1351-2013E0F766CB}"/>
              </a:ext>
            </a:extLst>
          </p:cNvPr>
          <p:cNvSpPr txBox="1"/>
          <p:nvPr/>
        </p:nvSpPr>
        <p:spPr>
          <a:xfrm rot="-2520000">
            <a:off x="9697632" y="3920080"/>
            <a:ext cx="168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E9D7"/>
                </a:solidFill>
              </a:rPr>
              <a:t>Outflow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FF0C71E-56CD-79CC-4391-4AC49AAEAC46}"/>
              </a:ext>
            </a:extLst>
          </p:cNvPr>
          <p:cNvSpPr txBox="1"/>
          <p:nvPr/>
        </p:nvSpPr>
        <p:spPr>
          <a:xfrm rot="1200000">
            <a:off x="9434195" y="2391489"/>
            <a:ext cx="168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E9D7"/>
                </a:solidFill>
              </a:rPr>
              <a:t>Symmetry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F17FE99-50FF-BDA0-393D-5BEA10A72387}"/>
              </a:ext>
            </a:extLst>
          </p:cNvPr>
          <p:cNvSpPr txBox="1"/>
          <p:nvPr/>
        </p:nvSpPr>
        <p:spPr>
          <a:xfrm>
            <a:off x="9572447" y="3052080"/>
            <a:ext cx="168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E9D7"/>
                </a:solidFill>
              </a:rPr>
              <a:t>Wall laws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861401F-0260-C00B-B210-F51B51A99BD8}"/>
              </a:ext>
            </a:extLst>
          </p:cNvPr>
          <p:cNvCxnSpPr>
            <a:cxnSpLocks/>
          </p:cNvCxnSpPr>
          <p:nvPr/>
        </p:nvCxnSpPr>
        <p:spPr>
          <a:xfrm flipH="1" flipV="1">
            <a:off x="8813260" y="3636218"/>
            <a:ext cx="528332" cy="905219"/>
          </a:xfrm>
          <a:prstGeom prst="line">
            <a:avLst/>
          </a:prstGeom>
          <a:ln w="12700">
            <a:solidFill>
              <a:srgbClr val="CE0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B23827F0-22E4-7EE3-4A17-73268612D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1922" y="1336356"/>
            <a:ext cx="1457432" cy="64127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B319BE1-2645-1D7C-8440-1C5A771340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571" t="13678" b="28245"/>
          <a:stretch/>
        </p:blipFill>
        <p:spPr>
          <a:xfrm>
            <a:off x="8450793" y="4442573"/>
            <a:ext cx="3421166" cy="1783776"/>
          </a:xfrm>
          <a:prstGeom prst="rect">
            <a:avLst/>
          </a:prstGeom>
          <a:ln w="12700">
            <a:solidFill>
              <a:srgbClr val="CE00B6"/>
            </a:solidFill>
          </a:ln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2C028FC5-D4BB-8B1E-24EB-9FE0E058C724}"/>
              </a:ext>
            </a:extLst>
          </p:cNvPr>
          <p:cNvSpPr txBox="1"/>
          <p:nvPr/>
        </p:nvSpPr>
        <p:spPr>
          <a:xfrm rot="2220000">
            <a:off x="6621732" y="3705062"/>
            <a:ext cx="168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E9D7"/>
                </a:solidFill>
              </a:rPr>
              <a:t>Symmetry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D828627-F975-E880-1625-EFD28FEA4E71}"/>
              </a:ext>
            </a:extLst>
          </p:cNvPr>
          <p:cNvCxnSpPr>
            <a:cxnSpLocks/>
          </p:cNvCxnSpPr>
          <p:nvPr/>
        </p:nvCxnSpPr>
        <p:spPr>
          <a:xfrm flipV="1">
            <a:off x="9105229" y="1958876"/>
            <a:ext cx="0" cy="284801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327D76C-277C-8D9A-7952-9F2723EA2E6D}"/>
              </a:ext>
            </a:extLst>
          </p:cNvPr>
          <p:cNvCxnSpPr>
            <a:cxnSpLocks/>
          </p:cNvCxnSpPr>
          <p:nvPr/>
        </p:nvCxnSpPr>
        <p:spPr>
          <a:xfrm>
            <a:off x="9120679" y="1897324"/>
            <a:ext cx="2587964" cy="925511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D56E014B-29B6-3A57-A6C2-5F3C331E87DD}"/>
              </a:ext>
            </a:extLst>
          </p:cNvPr>
          <p:cNvCxnSpPr>
            <a:cxnSpLocks/>
          </p:cNvCxnSpPr>
          <p:nvPr/>
        </p:nvCxnSpPr>
        <p:spPr>
          <a:xfrm>
            <a:off x="8130730" y="2707937"/>
            <a:ext cx="396135" cy="167921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98F67D5E-B212-66C3-FA67-8C92DB9CC066}"/>
                  </a:ext>
                </a:extLst>
              </p:cNvPr>
              <p:cNvSpPr txBox="1"/>
              <p:nvPr/>
            </p:nvSpPr>
            <p:spPr>
              <a:xfrm rot="1200000">
                <a:off x="9831106" y="2072444"/>
                <a:ext cx="10783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=420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98F67D5E-B212-66C3-FA67-8C92DB9CC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00000">
                <a:off x="9831106" y="2072444"/>
                <a:ext cx="107830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C4B3304C-A50F-81FD-EDFF-BDB250911DA4}"/>
                  </a:ext>
                </a:extLst>
              </p:cNvPr>
              <p:cNvSpPr txBox="1"/>
              <p:nvPr/>
            </p:nvSpPr>
            <p:spPr>
              <a:xfrm>
                <a:off x="8106121" y="1945524"/>
                <a:ext cx="10783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C4B3304C-A50F-81FD-EDFF-BDB250911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121" y="1945524"/>
                <a:ext cx="1078303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6AED846C-32A0-7275-0A5F-831A9AED5CD3}"/>
                  </a:ext>
                </a:extLst>
              </p:cNvPr>
              <p:cNvSpPr txBox="1"/>
              <p:nvPr/>
            </p:nvSpPr>
            <p:spPr>
              <a:xfrm>
                <a:off x="8225405" y="2534564"/>
                <a:ext cx="14145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𝑖𝑛𝑙𝑒𝑡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=80 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6AED846C-32A0-7275-0A5F-831A9AED5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405" y="2534564"/>
                <a:ext cx="1414541" cy="307777"/>
              </a:xfrm>
              <a:prstGeom prst="rect">
                <a:avLst/>
              </a:prstGeom>
              <a:blipFill>
                <a:blip r:embed="rId1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6F937B34-DFEC-4705-293F-4F7A0001E17F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EE8AAB-D4DB-2F08-B08D-CD9C7EDC28A8}"/>
              </a:ext>
            </a:extLst>
          </p:cNvPr>
          <p:cNvSpPr txBox="1">
            <a:spLocks/>
          </p:cNvSpPr>
          <p:nvPr/>
        </p:nvSpPr>
        <p:spPr bwMode="auto">
          <a:xfrm>
            <a:off x="1924494" y="400677"/>
            <a:ext cx="994251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fr-FR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I. LES model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17295B9-3899-8A36-D3C6-4912407E12D5}"/>
                  </a:ext>
                </a:extLst>
              </p:cNvPr>
              <p:cNvSpPr txBox="1"/>
              <p:nvPr/>
            </p:nvSpPr>
            <p:spPr>
              <a:xfrm>
                <a:off x="320040" y="2385313"/>
                <a:ext cx="704463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GB" sz="2000" b="1" dirty="0"/>
                  <a:t>Unstructured mesh of 90 millions tetrahedra:</a:t>
                </a:r>
              </a:p>
              <a:p>
                <a:pPr marL="1257300" lvl="2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GB" dirty="0"/>
                  <a:t>Refinement near obstacles: 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GB" i="1" dirty="0"/>
                  <a:t>	30 cm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i="1" dirty="0">
                    <a:sym typeface="Wingdings" pitchFamily="2" charset="2"/>
                  </a:rPr>
                  <a:t> a</a:t>
                </a:r>
                <a:r>
                  <a:rPr lang="en-GB" i="1" dirty="0"/>
                  <a:t>t least 15 cells per obstacle edge</a:t>
                </a:r>
              </a:p>
              <a:p>
                <a:pPr lvl="1" algn="ctr">
                  <a:spcBef>
                    <a:spcPts val="600"/>
                  </a:spcBef>
                </a:pPr>
                <a:endParaRPr lang="en-GB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17295B9-3899-8A36-D3C6-4912407E1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2385313"/>
                <a:ext cx="7044637" cy="1461939"/>
              </a:xfrm>
              <a:prstGeom prst="rect">
                <a:avLst/>
              </a:prstGeom>
              <a:blipFill>
                <a:blip r:embed="rId13"/>
                <a:stretch>
                  <a:fillRect t="-17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ccolade ouvrante 19">
            <a:extLst>
              <a:ext uri="{FF2B5EF4-FFF2-40B4-BE49-F238E27FC236}">
                <a16:creationId xmlns:a16="http://schemas.microsoft.com/office/drawing/2014/main" id="{459EB6B7-BBD8-5D16-094B-5F0CFA858B98}"/>
              </a:ext>
            </a:extLst>
          </p:cNvPr>
          <p:cNvSpPr/>
          <p:nvPr/>
        </p:nvSpPr>
        <p:spPr>
          <a:xfrm>
            <a:off x="4474938" y="3723748"/>
            <a:ext cx="159480" cy="625405"/>
          </a:xfrm>
          <a:prstGeom prst="leftBrace">
            <a:avLst>
              <a:gd name="adj1" fmla="val 8333"/>
              <a:gd name="adj2" fmla="val 25059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9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/>
      <p:bldP spid="23" grpId="0" animBg="1"/>
      <p:bldP spid="16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6FCB31F-EFF2-56F7-0105-C2D878CA0C63}"/>
                  </a:ext>
                </a:extLst>
              </p:cNvPr>
              <p:cNvSpPr txBox="1"/>
              <p:nvPr/>
            </p:nvSpPr>
            <p:spPr>
              <a:xfrm>
                <a:off x="320041" y="1207008"/>
                <a:ext cx="6343406" cy="3031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UcPeriod" startAt="3"/>
                </a:pPr>
                <a:r>
                  <a:rPr lang="en-GB" sz="2400" b="1" u="sng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Inflow boundary condition</a:t>
                </a:r>
              </a:p>
              <a:p>
                <a:pPr marL="80010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Prescribed mean velocity profile:</a:t>
                </a:r>
              </a:p>
              <a:p>
                <a:pPr marL="80010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endParaRPr lang="en-GB" sz="800" b="1" dirty="0"/>
              </a:p>
              <a:p>
                <a:pPr lvl="2">
                  <a:spcBef>
                    <a:spcPts val="600"/>
                  </a:spcBef>
                </a:pPr>
                <a:endParaRPr lang="en-GB" dirty="0">
                  <a:solidFill>
                    <a:schemeClr val="tx1"/>
                  </a:solidFill>
                  <a:latin typeface="+mn-lt"/>
                </a:endParaRPr>
              </a:p>
              <a:p>
                <a:pPr lvl="2">
                  <a:spcBef>
                    <a:spcPts val="600"/>
                  </a:spcBef>
                </a:pPr>
                <a:endParaRPr lang="en-GB" sz="800" b="1" u="sng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lvl="2">
                  <a:spcBef>
                    <a:spcPts val="600"/>
                  </a:spcBef>
                </a:pPr>
                <a:endParaRPr lang="en-GB" sz="800" b="1" u="sng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GB" sz="1600" dirty="0"/>
                  <a:t>With: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=0.075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GB" sz="1600" b="0" dirty="0">
                    <a:latin typeface="+mn-lt"/>
                  </a:rPr>
                  <a:t>(data from Yee and </a:t>
                </a:r>
                <a:r>
                  <a:rPr lang="en-GB" sz="1600" b="0" dirty="0" err="1">
                    <a:latin typeface="+mn-lt"/>
                  </a:rPr>
                  <a:t>Biltoft</a:t>
                </a:r>
                <a:r>
                  <a:rPr lang="en-GB" sz="1600" b="0" dirty="0">
                    <a:latin typeface="+mn-lt"/>
                  </a:rPr>
                  <a:t>. 2004)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GB" sz="160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1600" i="1" smtClean="0">
                        <a:latin typeface="Cambria Math" panose="02040503050406030204" pitchFamily="18" charset="0"/>
                      </a:rPr>
                      <m:t>=0.73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/>
                  <a:t> (fitted on experimental data)</a:t>
                </a:r>
                <a:r>
                  <a:rPr lang="en-GB" sz="800" b="1" dirty="0"/>
                  <a:t>   </a:t>
                </a:r>
              </a:p>
              <a:p>
                <a:pPr lvl="2">
                  <a:spcBef>
                    <a:spcPts val="600"/>
                  </a:spcBef>
                </a:pPr>
                <a:endParaRPr lang="en-GB" sz="800" b="1" dirty="0"/>
              </a:p>
              <a:p>
                <a:pPr marL="80010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Constant wind direction:</a:t>
                </a:r>
                <a:endParaRPr lang="en-GB" sz="800" b="1" u="sng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6FCB31F-EFF2-56F7-0105-C2D878CA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1" y="1207008"/>
                <a:ext cx="6343406" cy="3031599"/>
              </a:xfrm>
              <a:prstGeom prst="rect">
                <a:avLst/>
              </a:prstGeom>
              <a:blipFill>
                <a:blip r:embed="rId4"/>
                <a:stretch>
                  <a:fillRect l="-1600" t="-2092" b="-25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4EC85445-246F-98F3-DB6F-5EACB1DAA4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10" r="8361" b="-4310"/>
          <a:stretch/>
        </p:blipFill>
        <p:spPr>
          <a:xfrm>
            <a:off x="6819523" y="1207008"/>
            <a:ext cx="4912033" cy="4020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B4448C3-7731-86AA-3DD7-3360DB855CB4}"/>
                  </a:ext>
                </a:extLst>
              </p:cNvPr>
              <p:cNvSpPr txBox="1"/>
              <p:nvPr/>
            </p:nvSpPr>
            <p:spPr>
              <a:xfrm>
                <a:off x="934497" y="2107518"/>
                <a:ext cx="5563580" cy="642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𝑖𝑛𝑙𝑒𝑡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  <m:func>
                        <m:func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B4448C3-7731-86AA-3DD7-3360DB855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7" y="2107518"/>
                <a:ext cx="5563580" cy="6425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133E2FF3-38C9-DE1A-A51E-A6C419B8DA93}"/>
                  </a:ext>
                </a:extLst>
              </p:cNvPr>
              <p:cNvSpPr txBox="1"/>
              <p:nvPr/>
            </p:nvSpPr>
            <p:spPr>
              <a:xfrm>
                <a:off x="934497" y="4201481"/>
                <a:ext cx="5563580" cy="437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>
                          <a:ea typeface="Cambria Math" panose="02040503050406030204" pitchFamily="18" charset="0"/>
                        </a:rPr>
                        <m:t>	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𝑖𝑛𝑙𝑒𝑡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=−40.95°</m:t>
                      </m:r>
                    </m:oMath>
                  </m:oMathPara>
                </a14:m>
                <a:endParaRPr lang="en-GB" sz="800" b="1" u="sng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133E2FF3-38C9-DE1A-A51E-A6C419B8D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7" y="4201481"/>
                <a:ext cx="5563580" cy="437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16F7AD29-E1D8-4408-7A7C-69F15742D35D}"/>
              </a:ext>
            </a:extLst>
          </p:cNvPr>
          <p:cNvSpPr txBox="1">
            <a:spLocks/>
          </p:cNvSpPr>
          <p:nvPr/>
        </p:nvSpPr>
        <p:spPr>
          <a:xfrm>
            <a:off x="2401617" y="6357021"/>
            <a:ext cx="795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967CCBA-9CDA-2753-0A67-182B165F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94" y="400677"/>
            <a:ext cx="9942512" cy="512762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I. LES model</a:t>
            </a:r>
          </a:p>
        </p:txBody>
      </p:sp>
    </p:spTree>
    <p:extLst>
      <p:ext uri="{BB962C8B-B14F-4D97-AF65-F5344CB8AC3E}">
        <p14:creationId xmlns:p14="http://schemas.microsoft.com/office/powerpoint/2010/main" val="98609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89BA4-1425-6548-A124-046455124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546" y="6443833"/>
            <a:ext cx="593948" cy="305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E22488-745B-EA40-83F5-64D49E0DCB4B}"/>
              </a:ext>
            </a:extLst>
          </p:cNvPr>
          <p:cNvSpPr txBox="1"/>
          <p:nvPr/>
        </p:nvSpPr>
        <p:spPr>
          <a:xfrm>
            <a:off x="934497" y="6611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3DA81-0131-D041-8D93-0E473AF1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E9A3-3DC8-8F46-8D53-BCDA2DBC0FFC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FCB31F-EFF2-56F7-0105-C2D878CA0C63}"/>
              </a:ext>
            </a:extLst>
          </p:cNvPr>
          <p:cNvSpPr txBox="1"/>
          <p:nvPr/>
        </p:nvSpPr>
        <p:spPr>
          <a:xfrm>
            <a:off x="320041" y="4789444"/>
            <a:ext cx="7418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Turbulence injection:</a:t>
            </a:r>
          </a:p>
          <a:p>
            <a:pPr marL="1200150" lvl="2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GB" b="1" dirty="0"/>
              <a:t>Method: </a:t>
            </a:r>
            <a:r>
              <a:rPr lang="en-GB" dirty="0"/>
              <a:t>Synthetic eddy method (Smirnov et al. 2001)</a:t>
            </a:r>
          </a:p>
          <a:p>
            <a:pPr marL="1200150" lvl="2" indent="-285750">
              <a:spcBef>
                <a:spcPts val="600"/>
              </a:spcBef>
              <a:buFont typeface="Wingdings" pitchFamily="2" charset="2"/>
              <a:buChar char="§"/>
            </a:pPr>
            <a:endParaRPr lang="en-GB" b="1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5E553353-CB41-084B-A11E-72BB485D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94" y="400677"/>
            <a:ext cx="9942512" cy="512762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I. LES model</a:t>
            </a:r>
          </a:p>
        </p:txBody>
      </p:sp>
      <p:sp>
        <p:nvSpPr>
          <p:cNvPr id="25" name="Espace réservé de la date 3">
            <a:extLst>
              <a:ext uri="{FF2B5EF4-FFF2-40B4-BE49-F238E27FC236}">
                <a16:creationId xmlns:a16="http://schemas.microsoft.com/office/drawing/2014/main" id="{27A487A3-3D18-1D42-8F16-28D2CC3E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1617" y="6357021"/>
            <a:ext cx="7953380" cy="365125"/>
          </a:xfrm>
        </p:spPr>
        <p:txBody>
          <a:bodyPr/>
          <a:lstStyle/>
          <a:p>
            <a:pPr algn="ctr">
              <a:defRPr/>
            </a:pPr>
            <a:r>
              <a:rPr lang="en-US" sz="1400" dirty="0"/>
              <a:t>Eliott Lumet et al. 2022 – </a:t>
            </a:r>
            <a:r>
              <a:rPr lang="en-GB" altLang="fr-FR" sz="1400" dirty="0"/>
              <a:t>Data assimilation for microscale pollutant atmospheric dispersion</a:t>
            </a:r>
            <a:endParaRPr lang="en-US" sz="1400" dirty="0"/>
          </a:p>
        </p:txBody>
      </p:sp>
      <p:pic>
        <p:nvPicPr>
          <p:cNvPr id="40" name="velocity_instant.mp4" descr="velocity_instant.mp4">
            <a:hlinkClick r:id="" action="ppaction://media"/>
            <a:extLst>
              <a:ext uri="{FF2B5EF4-FFF2-40B4-BE49-F238E27FC236}">
                <a16:creationId xmlns:a16="http://schemas.microsoft.com/office/drawing/2014/main" id="{8FBECD3F-D16A-A142-A700-39063F24F9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6546" r="6503" b="4797"/>
          <a:stretch/>
        </p:blipFill>
        <p:spPr>
          <a:xfrm>
            <a:off x="7596607" y="1220146"/>
            <a:ext cx="4487469" cy="4255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7613DF9-A52B-8BC7-D094-7B9EDDDF91E5}"/>
                  </a:ext>
                </a:extLst>
              </p:cNvPr>
              <p:cNvSpPr txBox="1"/>
              <p:nvPr/>
            </p:nvSpPr>
            <p:spPr>
              <a:xfrm>
                <a:off x="320041" y="1207008"/>
                <a:ext cx="6343406" cy="3031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UcPeriod" startAt="3"/>
                </a:pPr>
                <a:r>
                  <a:rPr lang="en-GB" sz="2400" b="1" u="sng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Inflow boundary condition</a:t>
                </a:r>
              </a:p>
              <a:p>
                <a:pPr marL="80010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Prescribed mean velocity profile:</a:t>
                </a:r>
              </a:p>
              <a:p>
                <a:pPr marL="80010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endParaRPr lang="en-GB" sz="800" b="1" dirty="0"/>
              </a:p>
              <a:p>
                <a:pPr lvl="2">
                  <a:spcBef>
                    <a:spcPts val="600"/>
                  </a:spcBef>
                </a:pPr>
                <a:endParaRPr lang="en-GB" dirty="0">
                  <a:solidFill>
                    <a:schemeClr val="tx1"/>
                  </a:solidFill>
                  <a:latin typeface="+mn-lt"/>
                </a:endParaRPr>
              </a:p>
              <a:p>
                <a:pPr lvl="2">
                  <a:spcBef>
                    <a:spcPts val="600"/>
                  </a:spcBef>
                </a:pPr>
                <a:endParaRPr lang="en-GB" sz="800" b="1" u="sng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lvl="2">
                  <a:spcBef>
                    <a:spcPts val="600"/>
                  </a:spcBef>
                </a:pPr>
                <a:endParaRPr lang="en-GB" sz="800" b="1" u="sng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GB" sz="1600" dirty="0"/>
                  <a:t>With: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=0.075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GB" sz="1600" b="0" dirty="0">
                    <a:latin typeface="+mn-lt"/>
                  </a:rPr>
                  <a:t>(data from Yee and </a:t>
                </a:r>
                <a:r>
                  <a:rPr lang="en-GB" sz="1600" b="0" dirty="0" err="1">
                    <a:latin typeface="+mn-lt"/>
                  </a:rPr>
                  <a:t>Biltoft</a:t>
                </a:r>
                <a:r>
                  <a:rPr lang="en-GB" sz="1600" b="0" dirty="0">
                    <a:latin typeface="+mn-lt"/>
                  </a:rPr>
                  <a:t>. 2004)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GB" sz="160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1600" i="1" smtClean="0">
                        <a:latin typeface="Cambria Math" panose="02040503050406030204" pitchFamily="18" charset="0"/>
                      </a:rPr>
                      <m:t>=0.73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/>
                  <a:t> (fitted on experimental data)</a:t>
                </a:r>
                <a:r>
                  <a:rPr lang="en-GB" sz="800" b="1" dirty="0"/>
                  <a:t>   </a:t>
                </a:r>
              </a:p>
              <a:p>
                <a:pPr lvl="2">
                  <a:spcBef>
                    <a:spcPts val="600"/>
                  </a:spcBef>
                </a:pPr>
                <a:endParaRPr lang="en-GB" sz="800" b="1" dirty="0"/>
              </a:p>
              <a:p>
                <a:pPr marL="80010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Constant wind direction:</a:t>
                </a:r>
                <a:endParaRPr lang="en-GB" sz="800" b="1" u="sng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7613DF9-A52B-8BC7-D094-7B9EDDDF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1" y="1207008"/>
                <a:ext cx="6343406" cy="3031599"/>
              </a:xfrm>
              <a:prstGeom prst="rect">
                <a:avLst/>
              </a:prstGeom>
              <a:blipFill>
                <a:blip r:embed="rId7"/>
                <a:stretch>
                  <a:fillRect l="-1600" t="-2092" b="-25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EBF7EF9-C247-3286-AA00-741C4576FBCD}"/>
                  </a:ext>
                </a:extLst>
              </p:cNvPr>
              <p:cNvSpPr txBox="1"/>
              <p:nvPr/>
            </p:nvSpPr>
            <p:spPr>
              <a:xfrm>
                <a:off x="934497" y="4201481"/>
                <a:ext cx="5563580" cy="437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>
                          <a:ea typeface="Cambria Math" panose="02040503050406030204" pitchFamily="18" charset="0"/>
                        </a:rPr>
                        <m:t>	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𝑖𝑛𝑙𝑒𝑡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=−40.95°</m:t>
                      </m:r>
                    </m:oMath>
                  </m:oMathPara>
                </a14:m>
                <a:endParaRPr lang="en-GB" sz="800" b="1" u="sng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EBF7EF9-C247-3286-AA00-741C4576F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7" y="4201481"/>
                <a:ext cx="5563580" cy="437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4C62993-0531-743F-C047-B16BD1B81F2C}"/>
                  </a:ext>
                </a:extLst>
              </p:cNvPr>
              <p:cNvSpPr txBox="1"/>
              <p:nvPr/>
            </p:nvSpPr>
            <p:spPr>
              <a:xfrm>
                <a:off x="934497" y="2107518"/>
                <a:ext cx="5563580" cy="642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𝑖𝑛𝑙𝑒𝑡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  <m:func>
                        <m:func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4C62993-0531-743F-C047-B16BD1B81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7" y="2107518"/>
                <a:ext cx="5563580" cy="6425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11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12219</TotalTime>
  <Words>2409</Words>
  <Application>Microsoft Macintosh PowerPoint</Application>
  <PresentationFormat>Grand écran</PresentationFormat>
  <Paragraphs>493</Paragraphs>
  <Slides>33</Slides>
  <Notes>32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Data assimilation for microscale pollutant atmospheric dispersion</vt:lpstr>
      <vt:lpstr>Introduction</vt:lpstr>
      <vt:lpstr>Introduction</vt:lpstr>
      <vt:lpstr>Introduction</vt:lpstr>
      <vt:lpstr>Introduction</vt:lpstr>
      <vt:lpstr>Introduction</vt:lpstr>
      <vt:lpstr>Présentation PowerPoint</vt:lpstr>
      <vt:lpstr>I. LES model</vt:lpstr>
      <vt:lpstr>I. LES model</vt:lpstr>
      <vt:lpstr>I. LES model</vt:lpstr>
      <vt:lpstr>II. Surrogate model</vt:lpstr>
      <vt:lpstr>II. Surrogate model</vt:lpstr>
      <vt:lpstr>II. Surrogate model</vt:lpstr>
      <vt:lpstr>Présentation PowerPoint</vt:lpstr>
      <vt:lpstr>Présentation PowerPoint</vt:lpstr>
      <vt:lpstr>Présentation PowerPoint</vt:lpstr>
      <vt:lpstr>Conclusion</vt:lpstr>
      <vt:lpstr>Appendices</vt:lpstr>
      <vt:lpstr>Appendice I: Why do we use LES instead of RANS?</vt:lpstr>
      <vt:lpstr>Appendice II: TurboMUST</vt:lpstr>
      <vt:lpstr>Appendice II: TurboMUST</vt:lpstr>
      <vt:lpstr>Appendice III: Turbulence injection method</vt:lpstr>
      <vt:lpstr>Appendice III: Turbulence injection method</vt:lpstr>
      <vt:lpstr>Appendice III: Turbulence injection method</vt:lpstr>
      <vt:lpstr>Appendice IV: Uncertain parameter space definition</vt:lpstr>
      <vt:lpstr>Appendice V: Surrogate model results</vt:lpstr>
      <vt:lpstr>Appendice VI: IEnKF algorithm for parameter estimation</vt:lpstr>
      <vt:lpstr>Appendice VII: Concentration anamorphosis</vt:lpstr>
      <vt:lpstr>Appendice VIII: Other Data Assimilation results</vt:lpstr>
      <vt:lpstr>Appendice VIII: Other Data Assimilation results</vt:lpstr>
      <vt:lpstr>Appendice VIII: Other Data Assimilation results</vt:lpstr>
      <vt:lpstr>Appendice VIII: Other Data Assimilation results</vt:lpstr>
      <vt:lpstr>Appendice IX: Sensitivity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Eliott Lumet</cp:lastModifiedBy>
  <cp:revision>119</cp:revision>
  <dcterms:created xsi:type="dcterms:W3CDTF">2020-01-20T15:09:47Z</dcterms:created>
  <dcterms:modified xsi:type="dcterms:W3CDTF">2024-04-11T16:12:53Z</dcterms:modified>
</cp:coreProperties>
</file>