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138"/>
  </p:notesMasterIdLst>
  <p:handoutMasterIdLst>
    <p:handoutMasterId r:id="rId139"/>
  </p:handoutMasterIdLst>
  <p:sldIdLst>
    <p:sldId id="416" r:id="rId5"/>
    <p:sldId id="472" r:id="rId6"/>
    <p:sldId id="479" r:id="rId7"/>
    <p:sldId id="480" r:id="rId8"/>
    <p:sldId id="481" r:id="rId9"/>
    <p:sldId id="400" r:id="rId10"/>
    <p:sldId id="432" r:id="rId11"/>
    <p:sldId id="476" r:id="rId12"/>
    <p:sldId id="419" r:id="rId13"/>
    <p:sldId id="428" r:id="rId14"/>
    <p:sldId id="429" r:id="rId15"/>
    <p:sldId id="466" r:id="rId16"/>
    <p:sldId id="295" r:id="rId17"/>
    <p:sldId id="365" r:id="rId18"/>
    <p:sldId id="425" r:id="rId19"/>
    <p:sldId id="474" r:id="rId20"/>
    <p:sldId id="297" r:id="rId21"/>
    <p:sldId id="438" r:id="rId22"/>
    <p:sldId id="420" r:id="rId23"/>
    <p:sldId id="304" r:id="rId24"/>
    <p:sldId id="407" r:id="rId25"/>
    <p:sldId id="349" r:id="rId26"/>
    <p:sldId id="402" r:id="rId27"/>
    <p:sldId id="401" r:id="rId28"/>
    <p:sldId id="360" r:id="rId29"/>
    <p:sldId id="351" r:id="rId30"/>
    <p:sldId id="381" r:id="rId31"/>
    <p:sldId id="354" r:id="rId32"/>
    <p:sldId id="468" r:id="rId33"/>
    <p:sldId id="463" r:id="rId34"/>
    <p:sldId id="405" r:id="rId35"/>
    <p:sldId id="441" r:id="rId36"/>
    <p:sldId id="411" r:id="rId37"/>
    <p:sldId id="414" r:id="rId38"/>
    <p:sldId id="412" r:id="rId39"/>
    <p:sldId id="467" r:id="rId40"/>
    <p:sldId id="332" r:id="rId41"/>
    <p:sldId id="423" r:id="rId42"/>
    <p:sldId id="325" r:id="rId43"/>
    <p:sldId id="334" r:id="rId44"/>
    <p:sldId id="424" r:id="rId45"/>
    <p:sldId id="330" r:id="rId46"/>
    <p:sldId id="374" r:id="rId47"/>
    <p:sldId id="473" r:id="rId48"/>
    <p:sldId id="459" r:id="rId49"/>
    <p:sldId id="442" r:id="rId50"/>
    <p:sldId id="445" r:id="rId51"/>
    <p:sldId id="340" r:id="rId52"/>
    <p:sldId id="450" r:id="rId53"/>
    <p:sldId id="446" r:id="rId54"/>
    <p:sldId id="447" r:id="rId55"/>
    <p:sldId id="342" r:id="rId56"/>
    <p:sldId id="444" r:id="rId57"/>
    <p:sldId id="398" r:id="rId58"/>
    <p:sldId id="344" r:id="rId59"/>
    <p:sldId id="345" r:id="rId60"/>
    <p:sldId id="346" r:id="rId61"/>
    <p:sldId id="460" r:id="rId62"/>
    <p:sldId id="454" r:id="rId63"/>
    <p:sldId id="301" r:id="rId64"/>
    <p:sldId id="453" r:id="rId65"/>
    <p:sldId id="348" r:id="rId66"/>
    <p:sldId id="370" r:id="rId67"/>
    <p:sldId id="456" r:id="rId68"/>
    <p:sldId id="475" r:id="rId69"/>
    <p:sldId id="482" r:id="rId70"/>
    <p:sldId id="307" r:id="rId71"/>
    <p:sldId id="310" r:id="rId72"/>
    <p:sldId id="507" r:id="rId73"/>
    <p:sldId id="508" r:id="rId74"/>
    <p:sldId id="483" r:id="rId75"/>
    <p:sldId id="484" r:id="rId76"/>
    <p:sldId id="486" r:id="rId77"/>
    <p:sldId id="487" r:id="rId78"/>
    <p:sldId id="488" r:id="rId79"/>
    <p:sldId id="509" r:id="rId80"/>
    <p:sldId id="510" r:id="rId81"/>
    <p:sldId id="485" r:id="rId82"/>
    <p:sldId id="358" r:id="rId83"/>
    <p:sldId id="491" r:id="rId84"/>
    <p:sldId id="492" r:id="rId85"/>
    <p:sldId id="493" r:id="rId86"/>
    <p:sldId id="494" r:id="rId87"/>
    <p:sldId id="500" r:id="rId88"/>
    <p:sldId id="503" r:id="rId89"/>
    <p:sldId id="502" r:id="rId90"/>
    <p:sldId id="504" r:id="rId91"/>
    <p:sldId id="505" r:id="rId92"/>
    <p:sldId id="506" r:id="rId93"/>
    <p:sldId id="511" r:id="rId94"/>
    <p:sldId id="489" r:id="rId95"/>
    <p:sldId id="490" r:id="rId96"/>
    <p:sldId id="495" r:id="rId97"/>
    <p:sldId id="496" r:id="rId98"/>
    <p:sldId id="497" r:id="rId99"/>
    <p:sldId id="498" r:id="rId100"/>
    <p:sldId id="499" r:id="rId101"/>
    <p:sldId id="439" r:id="rId102"/>
    <p:sldId id="320" r:id="rId103"/>
    <p:sldId id="316" r:id="rId104"/>
    <p:sldId id="521" r:id="rId105"/>
    <p:sldId id="522" r:id="rId106"/>
    <p:sldId id="519" r:id="rId107"/>
    <p:sldId id="520" r:id="rId108"/>
    <p:sldId id="421" r:id="rId109"/>
    <p:sldId id="335" r:id="rId110"/>
    <p:sldId id="523" r:id="rId111"/>
    <p:sldId id="524" r:id="rId112"/>
    <p:sldId id="525" r:id="rId113"/>
    <p:sldId id="526" r:id="rId114"/>
    <p:sldId id="461" r:id="rId115"/>
    <p:sldId id="512" r:id="rId116"/>
    <p:sldId id="513" r:id="rId117"/>
    <p:sldId id="514" r:id="rId118"/>
    <p:sldId id="515" r:id="rId119"/>
    <p:sldId id="403" r:id="rId120"/>
    <p:sldId id="517" r:id="rId121"/>
    <p:sldId id="518" r:id="rId122"/>
    <p:sldId id="399" r:id="rId123"/>
    <p:sldId id="469" r:id="rId124"/>
    <p:sldId id="386" r:id="rId125"/>
    <p:sldId id="527" r:id="rId126"/>
    <p:sldId id="528" r:id="rId127"/>
    <p:sldId id="529" r:id="rId128"/>
    <p:sldId id="530" r:id="rId129"/>
    <p:sldId id="531" r:id="rId130"/>
    <p:sldId id="371" r:id="rId131"/>
    <p:sldId id="384" r:id="rId132"/>
    <p:sldId id="385" r:id="rId133"/>
    <p:sldId id="404" r:id="rId134"/>
    <p:sldId id="409" r:id="rId135"/>
    <p:sldId id="516" r:id="rId136"/>
    <p:sldId id="410" r:id="rId137"/>
  </p:sldIdLst>
  <p:sldSz cx="12193588" cy="6858000"/>
  <p:notesSz cx="7315200" cy="9601200"/>
  <p:defaultTextStyle>
    <a:defPPr>
      <a:defRPr lang="en-US"/>
    </a:defPPr>
    <a:lvl1pPr marL="0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C2153E3-925F-E246-8027-4CBE5DE04ADE}">
          <p14:sldIdLst>
            <p14:sldId id="416"/>
            <p14:sldId id="472"/>
            <p14:sldId id="479"/>
            <p14:sldId id="480"/>
            <p14:sldId id="481"/>
            <p14:sldId id="400"/>
            <p14:sldId id="432"/>
            <p14:sldId id="476"/>
            <p14:sldId id="419"/>
            <p14:sldId id="428"/>
            <p14:sldId id="429"/>
            <p14:sldId id="466"/>
            <p14:sldId id="295"/>
            <p14:sldId id="365"/>
            <p14:sldId id="425"/>
            <p14:sldId id="474"/>
            <p14:sldId id="297"/>
          </p14:sldIdLst>
        </p14:section>
        <p14:section name="I - Modèle et incertitudes" id="{CFF4FF83-CEAB-594D-A6A2-A3870F478C46}">
          <p14:sldIdLst>
            <p14:sldId id="438"/>
            <p14:sldId id="420"/>
            <p14:sldId id="304"/>
            <p14:sldId id="407"/>
            <p14:sldId id="349"/>
            <p14:sldId id="402"/>
            <p14:sldId id="401"/>
            <p14:sldId id="360"/>
            <p14:sldId id="351"/>
            <p14:sldId id="381"/>
            <p14:sldId id="354"/>
            <p14:sldId id="468"/>
            <p14:sldId id="463"/>
            <p14:sldId id="405"/>
          </p14:sldIdLst>
        </p14:section>
        <p14:section name="II - Réduction de modèle" id="{A7C03B1F-4467-E649-B5BF-1CF59ABADABA}">
          <p14:sldIdLst>
            <p14:sldId id="441"/>
            <p14:sldId id="411"/>
            <p14:sldId id="414"/>
            <p14:sldId id="412"/>
            <p14:sldId id="467"/>
            <p14:sldId id="332"/>
            <p14:sldId id="423"/>
            <p14:sldId id="325"/>
            <p14:sldId id="334"/>
            <p14:sldId id="424"/>
            <p14:sldId id="330"/>
            <p14:sldId id="374"/>
            <p14:sldId id="473"/>
            <p14:sldId id="459"/>
          </p14:sldIdLst>
        </p14:section>
        <p14:section name="III - Assimilation de données" id="{B70BFD6C-2E1D-694F-A669-FBCACD458AE8}">
          <p14:sldIdLst>
            <p14:sldId id="442"/>
            <p14:sldId id="445"/>
            <p14:sldId id="340"/>
            <p14:sldId id="450"/>
            <p14:sldId id="446"/>
            <p14:sldId id="447"/>
            <p14:sldId id="342"/>
            <p14:sldId id="444"/>
            <p14:sldId id="398"/>
            <p14:sldId id="344"/>
            <p14:sldId id="345"/>
            <p14:sldId id="346"/>
            <p14:sldId id="460"/>
          </p14:sldIdLst>
        </p14:section>
        <p14:section name="Conclusion" id="{5DBDE7FD-E5F1-EF43-AB1C-AAB823B97A48}">
          <p14:sldIdLst>
            <p14:sldId id="454"/>
            <p14:sldId id="301"/>
            <p14:sldId id="453"/>
            <p14:sldId id="348"/>
            <p14:sldId id="370"/>
          </p14:sldIdLst>
        </p14:section>
        <p14:section name="Annexes" id="{BD4ED1E1-3471-F144-878B-D5E06C37B3E1}">
          <p14:sldIdLst>
            <p14:sldId id="456"/>
          </p14:sldIdLst>
        </p14:section>
        <p14:section name="Annexe I - Modèle" id="{EC7E4050-3297-1743-AB44-987F4E12F74E}">
          <p14:sldIdLst>
            <p14:sldId id="475"/>
            <p14:sldId id="482"/>
            <p14:sldId id="307"/>
            <p14:sldId id="310"/>
            <p14:sldId id="507"/>
            <p14:sldId id="508"/>
            <p14:sldId id="483"/>
            <p14:sldId id="484"/>
            <p14:sldId id="486"/>
            <p14:sldId id="487"/>
            <p14:sldId id="488"/>
            <p14:sldId id="509"/>
            <p14:sldId id="510"/>
            <p14:sldId id="485"/>
            <p14:sldId id="358"/>
            <p14:sldId id="491"/>
            <p14:sldId id="492"/>
            <p14:sldId id="493"/>
            <p14:sldId id="494"/>
            <p14:sldId id="500"/>
            <p14:sldId id="503"/>
            <p14:sldId id="502"/>
            <p14:sldId id="504"/>
            <p14:sldId id="505"/>
            <p14:sldId id="506"/>
            <p14:sldId id="511"/>
          </p14:sldIdLst>
        </p14:section>
        <p14:section name="Annexe II - Variabilité interne" id="{4212DE15-D171-CA46-BDE0-5886EBA1645A}">
          <p14:sldIdLst>
            <p14:sldId id="489"/>
            <p14:sldId id="490"/>
            <p14:sldId id="495"/>
            <p14:sldId id="496"/>
            <p14:sldId id="497"/>
            <p14:sldId id="498"/>
            <p14:sldId id="499"/>
          </p14:sldIdLst>
        </p14:section>
        <p14:section name="Annexe III - Réduction du modèle" id="{F382FBDD-02E2-DD4E-B4F1-79734166DE06}">
          <p14:sldIdLst>
            <p14:sldId id="439"/>
            <p14:sldId id="320"/>
            <p14:sldId id="316"/>
            <p14:sldId id="521"/>
            <p14:sldId id="522"/>
            <p14:sldId id="519"/>
            <p14:sldId id="520"/>
            <p14:sldId id="421"/>
            <p14:sldId id="335"/>
            <p14:sldId id="523"/>
            <p14:sldId id="524"/>
            <p14:sldId id="525"/>
            <p14:sldId id="526"/>
            <p14:sldId id="461"/>
            <p14:sldId id="512"/>
            <p14:sldId id="513"/>
            <p14:sldId id="514"/>
            <p14:sldId id="515"/>
            <p14:sldId id="403"/>
            <p14:sldId id="517"/>
            <p14:sldId id="518"/>
          </p14:sldIdLst>
        </p14:section>
        <p14:section name="Annexe IV - Assimilation de données" id="{BE328974-9B62-4F4D-AFD8-8F43CB4BA11F}">
          <p14:sldIdLst>
            <p14:sldId id="399"/>
            <p14:sldId id="469"/>
            <p14:sldId id="386"/>
            <p14:sldId id="527"/>
            <p14:sldId id="528"/>
            <p14:sldId id="529"/>
            <p14:sldId id="530"/>
            <p14:sldId id="531"/>
            <p14:sldId id="371"/>
            <p14:sldId id="384"/>
            <p14:sldId id="385"/>
          </p14:sldIdLst>
        </p14:section>
        <p14:section name="Annexe V - Miscellanées" id="{32C0D50F-B368-B147-BEBA-8649F6BDFE7B}">
          <p14:sldIdLst>
            <p14:sldId id="404"/>
            <p14:sldId id="409"/>
            <p14:sldId id="516"/>
            <p14:sldId id="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3865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DFF00"/>
    <a:srgbClr val="00E3CC"/>
    <a:srgbClr val="00FA00"/>
    <a:srgbClr val="2600FF"/>
    <a:srgbClr val="F03CE6"/>
    <a:srgbClr val="F03CE7"/>
    <a:srgbClr val="BF00BF"/>
    <a:srgbClr val="FF2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8" autoAdjust="0"/>
    <p:restoredTop sz="82836" autoAdjust="0"/>
  </p:normalViewPr>
  <p:slideViewPr>
    <p:cSldViewPr snapToGrid="0" showGuides="1">
      <p:cViewPr varScale="1">
        <p:scale>
          <a:sx n="90" d="100"/>
          <a:sy n="90" d="100"/>
        </p:scale>
        <p:origin x="1600" y="200"/>
      </p:cViewPr>
      <p:guideLst>
        <p:guide orient="horz" pos="960"/>
        <p:guide pos="3865"/>
        <p:guide orient="horz" pos="3984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40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handoutMaster" Target="handoutMasters/handout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7B8EE446-7AEC-4E52-BB44-E415E29CB158}" type="datetime1">
              <a:rPr lang="fr-FR" smtClean="0"/>
              <a:t>24/01/2024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79474F99-60BC-462F-82FF-AD0F7D3371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7799FE93-18FF-4761-A914-89E7F4D54D0C}" type="datetime1">
              <a:rPr lang="fr-FR" noProof="0" smtClean="0"/>
              <a:t>24/01/2024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5A226AB8-ACBE-42E6-92F5-667EDDCD965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2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46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69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91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114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337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56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78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76653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86079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1261959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855414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8402751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2826153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3937418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809787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130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6382231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131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8320955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132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8576163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133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43506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8572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28563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076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0665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01475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6554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44032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87949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6540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800" kern="0" dirty="0">
              <a:solidFill>
                <a:srgbClr val="3B3B3B"/>
              </a:solidFill>
              <a:effectLst/>
              <a:latin typeface="Menlo" panose="020B060903080402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48383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97612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85666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35450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30656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81461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5756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33495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54073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150860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590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257314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94425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25637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09891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15922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655602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0518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977329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89717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293859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9360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147703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024922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774590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71070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453086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353867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874066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10198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205415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87972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fr-FR" sz="1200" dirty="0">
                    <a:solidFill>
                      <a:schemeClr val="tx1"/>
                    </a:solidFill>
                  </a:rPr>
                  <a:t> Est-ce que la correction des paramètres de </a:t>
                </a:r>
                <a:r>
                  <a:rPr lang="fr-FR" sz="1200" dirty="0" err="1">
                    <a:solidFill>
                      <a:schemeClr val="tx1"/>
                    </a:solidFill>
                  </a:rPr>
                  <a:t>CLs</a:t>
                </a:r>
                <a:r>
                  <a:rPr lang="fr-FR" sz="1200" dirty="0">
                    <a:solidFill>
                      <a:schemeClr val="tx1"/>
                    </a:solidFill>
                  </a:rPr>
                  <a:t> améliore l’estimation de la concentration ?</a:t>
                </a:r>
              </a:p>
              <a:p>
                <a:endParaRPr lang="fr-FR" dirty="0"/>
              </a:p>
              <a:p>
                <a:r>
                  <a:rPr lang="fr-FR" dirty="0"/>
                  <a:t>À noter que l’estimation est améliorée y compris au niveau des observations que l’on n’assimile pas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1110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249133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365018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278018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257761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903995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78572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648688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342680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27646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446486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2379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0" u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64063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980392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119985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305675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553880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973301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46516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922642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712237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431525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78986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95891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690577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02306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803911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984242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528852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749358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501724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893106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155927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1925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0" u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6103992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241315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211913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6803470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108585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378802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2593760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3141917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6279786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9903131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4029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537904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99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522426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105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660359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107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263396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116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88421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117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1664486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118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6082376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119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2145515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9985377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72382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792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12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16.jp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6C2F4-B7A7-4A96-9CBF-7F7623E85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93411"/>
            <a:ext cx="12193588" cy="3454400"/>
          </a:xfrm>
          <a:prstGeom prst="rect">
            <a:avLst/>
          </a:prstGeom>
          <a:solidFill>
            <a:srgbClr val="1BBBE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CBA270C-40FB-4A24-990D-2F6CA0E99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1705"/>
          <a:stretch/>
        </p:blipFill>
        <p:spPr>
          <a:xfrm>
            <a:off x="7785998" y="622992"/>
            <a:ext cx="4697630" cy="494396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69F9D04-AE71-4ECA-A3F7-8D01F69A54D9}"/>
              </a:ext>
            </a:extLst>
          </p:cNvPr>
          <p:cNvGrpSpPr/>
          <p:nvPr userDrawn="1"/>
        </p:nvGrpSpPr>
        <p:grpSpPr>
          <a:xfrm>
            <a:off x="3422745" y="198413"/>
            <a:ext cx="5435427" cy="1110715"/>
            <a:chOff x="726488" y="517420"/>
            <a:chExt cx="5995107" cy="122524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1CD12F-899A-4067-922E-7BB8F996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7" y="517420"/>
              <a:ext cx="5851343" cy="93038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B14D8A1-CD11-48CC-A36E-2EF107949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62"/>
            <a:stretch/>
          </p:blipFill>
          <p:spPr>
            <a:xfrm>
              <a:off x="726488" y="1449049"/>
              <a:ext cx="5995107" cy="293614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72CBAA0-B162-6D91-EB39-29DC218FCE23}"/>
              </a:ext>
            </a:extLst>
          </p:cNvPr>
          <p:cNvSpPr txBox="1"/>
          <p:nvPr userDrawn="1"/>
        </p:nvSpPr>
        <p:spPr>
          <a:xfrm>
            <a:off x="1679004" y="6506413"/>
            <a:ext cx="1826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A4853"/>
                </a:solidFill>
              </a:rPr>
              <a:t>www.cerfacs.fr</a:t>
            </a:r>
            <a:endParaRPr lang="en-US" sz="1400" dirty="0">
              <a:solidFill>
                <a:srgbClr val="3A48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0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6C2F4-B7A7-4A96-9CBF-7F7623E85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93411"/>
            <a:ext cx="12193588" cy="3192354"/>
          </a:xfrm>
          <a:prstGeom prst="rect">
            <a:avLst/>
          </a:prstGeom>
          <a:solidFill>
            <a:srgbClr val="1BBBE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CBA270C-40FB-4A24-990D-2F6CA0E99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1705"/>
          <a:stretch/>
        </p:blipFill>
        <p:spPr>
          <a:xfrm>
            <a:off x="7773008" y="362695"/>
            <a:ext cx="4697630" cy="494396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69F9D04-AE71-4ECA-A3F7-8D01F69A54D9}"/>
              </a:ext>
            </a:extLst>
          </p:cNvPr>
          <p:cNvGrpSpPr/>
          <p:nvPr userDrawn="1"/>
        </p:nvGrpSpPr>
        <p:grpSpPr>
          <a:xfrm>
            <a:off x="5691144" y="428551"/>
            <a:ext cx="3971269" cy="837923"/>
            <a:chOff x="726488" y="517420"/>
            <a:chExt cx="5995107" cy="122524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1CD12F-899A-4067-922E-7BB8F996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7" y="517420"/>
              <a:ext cx="5851343" cy="93038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B14D8A1-CD11-48CC-A36E-2EF107949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62"/>
            <a:stretch/>
          </p:blipFill>
          <p:spPr>
            <a:xfrm>
              <a:off x="726488" y="1449049"/>
              <a:ext cx="5995107" cy="293614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2EA7055-8719-6A5B-F446-55C188BF39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1" y="119823"/>
            <a:ext cx="1455570" cy="14553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AD209E-8441-62AC-0F5C-FEF2DA2F1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85" y="335800"/>
            <a:ext cx="1999350" cy="10234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AB22A1-647C-35B0-067F-B2ADABEAD6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470" y="309586"/>
            <a:ext cx="2094601" cy="10758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12E440-DFA7-43F5-D6C4-43E9E976F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85" y="268251"/>
            <a:ext cx="1178208" cy="1162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2184E-C56C-F763-E6CD-69C5A72256EB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F14B6-93D5-AC56-FD3A-F38FCA493434}"/>
              </a:ext>
            </a:extLst>
          </p:cNvPr>
          <p:cNvSpPr/>
          <p:nvPr userDrawn="1"/>
        </p:nvSpPr>
        <p:spPr>
          <a:xfrm>
            <a:off x="9872569" y="6495305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594596-F60F-2232-AB69-05A40BFF5C7C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24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3344C0D-D723-94B3-FDDF-D7C5D312F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1363" indent="-342000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21" indent="-285744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12" indent="-171446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01" indent="-171446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3F28C42C-FA6B-9933-22E9-95B9E9E2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267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97AF6C2-1510-E2D2-01C6-ACF1A1B18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24"/>
          <a:stretch/>
        </p:blipFill>
        <p:spPr bwMode="auto">
          <a:xfrm>
            <a:off x="-22475" y="1"/>
            <a:ext cx="12216064" cy="1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D99378-87A5-DED7-2F59-CCBFA624F69A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61AA5-DDDA-4A78-DCCE-B5B3C14B616C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14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3344C0D-D723-94B3-FDDF-D7C5D312FA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0311" y="1263697"/>
            <a:ext cx="11623960" cy="5214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1363" indent="-342000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21" indent="-285744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12" indent="-171446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01" indent="-171446"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Cliquez </a:t>
            </a:r>
            <a:r>
              <a:rPr lang="fr-FR" dirty="0" err="1"/>
              <a:t>ptmour</a:t>
            </a:r>
            <a:r>
              <a:rPr lang="fr-FR" dirty="0"/>
              <a:t>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3F28C42C-FA6B-9933-22E9-95B9E9E2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267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97AF6C2-1510-E2D2-01C6-ACF1A1B18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24"/>
          <a:stretch/>
        </p:blipFill>
        <p:spPr bwMode="auto">
          <a:xfrm>
            <a:off x="-22475" y="1"/>
            <a:ext cx="12216064" cy="1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D99378-87A5-DED7-2F59-CCBFA624F69A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61AA5-DDDA-4A78-DCCE-B5B3C14B616C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ECFC4CB-FE4D-F7FC-D269-D50378F32BCF}"/>
              </a:ext>
            </a:extLst>
          </p:cNvPr>
          <p:cNvCxnSpPr>
            <a:cxnSpLocks/>
          </p:cNvCxnSpPr>
          <p:nvPr userDrawn="1"/>
        </p:nvCxnSpPr>
        <p:spPr>
          <a:xfrm>
            <a:off x="0" y="6490244"/>
            <a:ext cx="1219358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33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3344C0D-D723-94B3-FDDF-D7C5D312F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95301B-E28C-6A74-0552-777A8E147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3588" cy="1059013"/>
          </a:xfrm>
          <a:prstGeom prst="rect">
            <a:avLst/>
          </a:prstGeom>
          <a:solidFill>
            <a:srgbClr val="1BBBE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3F28C42C-FA6B-9933-22E9-95B9E9E2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33" y="88995"/>
            <a:ext cx="10687745" cy="87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C12C1CE1-9799-2429-F790-4D9B0C9CF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620" r="45415" b="31960"/>
          <a:stretch/>
        </p:blipFill>
        <p:spPr>
          <a:xfrm>
            <a:off x="7794900" y="0"/>
            <a:ext cx="4398689" cy="1059013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CAB490D-0FD3-0D30-6F4A-EF679E240468}"/>
              </a:ext>
            </a:extLst>
          </p:cNvPr>
          <p:cNvCxnSpPr>
            <a:cxnSpLocks/>
          </p:cNvCxnSpPr>
          <p:nvPr userDrawn="1"/>
        </p:nvCxnSpPr>
        <p:spPr>
          <a:xfrm>
            <a:off x="0" y="6490244"/>
            <a:ext cx="1219358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8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interie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DF7BE2B-A718-4DEA-9639-2E05F229E8E1}"/>
              </a:ext>
            </a:extLst>
          </p:cNvPr>
          <p:cNvGrpSpPr/>
          <p:nvPr userDrawn="1"/>
        </p:nvGrpSpPr>
        <p:grpSpPr>
          <a:xfrm>
            <a:off x="-1240618" y="-1545423"/>
            <a:ext cx="2753380" cy="3198915"/>
            <a:chOff x="-456303" y="-211975"/>
            <a:chExt cx="2064766" cy="239918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3EC172C-2C4C-4371-84D9-D1DD00AC0A79}"/>
                </a:ext>
              </a:extLst>
            </p:cNvPr>
            <p:cNvGrpSpPr/>
            <p:nvPr userDrawn="1"/>
          </p:nvGrpSpPr>
          <p:grpSpPr>
            <a:xfrm>
              <a:off x="-204078" y="-211975"/>
              <a:ext cx="1812541" cy="2399186"/>
              <a:chOff x="-260953" y="419894"/>
              <a:chExt cx="2416721" cy="3198914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59BF5A76-D06B-4E4A-BC26-1FDAB94F1240}"/>
                  </a:ext>
                </a:extLst>
              </p:cNvPr>
              <p:cNvGrpSpPr/>
              <p:nvPr userDrawn="1"/>
            </p:nvGrpSpPr>
            <p:grpSpPr>
              <a:xfrm>
                <a:off x="-96982" y="419894"/>
                <a:ext cx="2252750" cy="3198914"/>
                <a:chOff x="-96982" y="419894"/>
                <a:chExt cx="2252750" cy="3198914"/>
              </a:xfrm>
            </p:grpSpPr>
            <p:cxnSp>
              <p:nvCxnSpPr>
                <p:cNvPr id="8" name="Connecteur droit 7">
                  <a:extLst>
                    <a:ext uri="{FF2B5EF4-FFF2-40B4-BE49-F238E27FC236}">
                      <a16:creationId xmlns:a16="http://schemas.microsoft.com/office/drawing/2014/main" id="{098B5418-B65D-4B40-A709-BCB2552F18B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17018" y="419894"/>
                  <a:ext cx="1942340" cy="2805443"/>
                </a:xfrm>
                <a:prstGeom prst="line">
                  <a:avLst/>
                </a:prstGeom>
                <a:ln w="76200">
                  <a:solidFill>
                    <a:srgbClr val="CC071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necteur droit 8">
                  <a:extLst>
                    <a:ext uri="{FF2B5EF4-FFF2-40B4-BE49-F238E27FC236}">
                      <a16:creationId xmlns:a16="http://schemas.microsoft.com/office/drawing/2014/main" id="{693A64EA-48E2-4F5D-82B2-970DA6BEB986}"/>
                    </a:ext>
                  </a:extLst>
                </p:cNvPr>
                <p:cNvCxnSpPr/>
                <p:nvPr userDrawn="1"/>
              </p:nvCxnSpPr>
              <p:spPr>
                <a:xfrm>
                  <a:off x="193964" y="825732"/>
                  <a:ext cx="1961804" cy="2793076"/>
                </a:xfrm>
                <a:prstGeom prst="line">
                  <a:avLst/>
                </a:prstGeom>
                <a:ln w="76200">
                  <a:solidFill>
                    <a:srgbClr val="EE7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132EB78C-27A0-4449-B377-8994712AF3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96982" y="828500"/>
                  <a:ext cx="1581292" cy="2089266"/>
                </a:xfrm>
                <a:prstGeom prst="line">
                  <a:avLst/>
                </a:prstGeom>
                <a:ln w="76200">
                  <a:solidFill>
                    <a:srgbClr val="0099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10">
                  <a:extLst>
                    <a:ext uri="{FF2B5EF4-FFF2-40B4-BE49-F238E27FC236}">
                      <a16:creationId xmlns:a16="http://schemas.microsoft.com/office/drawing/2014/main" id="{F2FAFE61-E06D-437F-BBB0-94C4967D633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35729" y="1699951"/>
                  <a:ext cx="1387328" cy="1900844"/>
                </a:xfrm>
                <a:prstGeom prst="line">
                  <a:avLst/>
                </a:prstGeom>
                <a:ln w="76200">
                  <a:solidFill>
                    <a:srgbClr val="00A7E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8A11D49-9558-41F8-93EC-8D21C8B595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60953" y="1161008"/>
                <a:ext cx="1626075" cy="2305398"/>
              </a:xfrm>
              <a:prstGeom prst="line">
                <a:avLst/>
              </a:prstGeom>
              <a:ln w="76200">
                <a:solidFill>
                  <a:srgbClr val="14255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E04E56F-5D72-4FAC-9565-C31185BE2F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456303" y="212935"/>
              <a:ext cx="1219556" cy="1729049"/>
            </a:xfrm>
            <a:prstGeom prst="line">
              <a:avLst/>
            </a:prstGeom>
            <a:ln w="76200">
              <a:solidFill>
                <a:srgbClr val="931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83281EF9-6FD8-0663-7AE7-6836B96FD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9" y="366185"/>
            <a:ext cx="1051697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2AA498A1-AEC3-856D-0880-3EB2A1D5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09" y="1826684"/>
            <a:ext cx="1051697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2572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7010280C-DC1E-312A-9A6A-501FBC20A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1705"/>
          <a:stretch/>
        </p:blipFill>
        <p:spPr>
          <a:xfrm>
            <a:off x="7768069" y="2350348"/>
            <a:ext cx="4697630" cy="49439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B69EEA-B542-49C4-3A0B-B733FDA29B65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FF62B4-02C9-F036-D717-171E52231255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07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C267983-C98E-4EC5-8C58-383BA265E495}"/>
              </a:ext>
            </a:extLst>
          </p:cNvPr>
          <p:cNvGrpSpPr/>
          <p:nvPr userDrawn="1"/>
        </p:nvGrpSpPr>
        <p:grpSpPr>
          <a:xfrm>
            <a:off x="370762" y="5658709"/>
            <a:ext cx="11452065" cy="559520"/>
            <a:chOff x="278035" y="4244032"/>
            <a:chExt cx="8587930" cy="419640"/>
          </a:xfrm>
        </p:grpSpPr>
        <p:pic>
          <p:nvPicPr>
            <p:cNvPr id="3" name="Picture 136" descr="ttps://upload.wikimedia.org/wikipedia/commons/2/24/Airbus_logo_2017.png">
              <a:extLst>
                <a:ext uri="{FF2B5EF4-FFF2-40B4-BE49-F238E27FC236}">
                  <a16:creationId xmlns:a16="http://schemas.microsoft.com/office/drawing/2014/main" id="{78A9FDC0-B5C3-47C9-8514-CD48170E1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35" y="4390752"/>
              <a:ext cx="629579" cy="12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5E94844-5156-42B4-9580-60AD8F137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7947" y="4347218"/>
              <a:ext cx="663870" cy="213268"/>
            </a:xfrm>
            <a:prstGeom prst="rect">
              <a:avLst/>
            </a:prstGeom>
          </p:spPr>
        </p:pic>
        <p:pic>
          <p:nvPicPr>
            <p:cNvPr id="5" name="Image 16">
              <a:extLst>
                <a:ext uri="{FF2B5EF4-FFF2-40B4-BE49-F238E27FC236}">
                  <a16:creationId xmlns:a16="http://schemas.microsoft.com/office/drawing/2014/main" id="{4F9093EA-1C83-4282-A533-E22C1600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72150" y="4330036"/>
              <a:ext cx="583289" cy="24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BDF1F37-50C5-4CB7-90B8-355E8F78E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0" b="1880"/>
            <a:stretch/>
          </p:blipFill>
          <p:spPr bwMode="auto">
            <a:xfrm>
              <a:off x="4105772" y="4322717"/>
              <a:ext cx="272518" cy="262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 12">
              <a:extLst>
                <a:ext uri="{FF2B5EF4-FFF2-40B4-BE49-F238E27FC236}">
                  <a16:creationId xmlns:a16="http://schemas.microsoft.com/office/drawing/2014/main" id="{30C2E1E3-5396-4D01-9FA1-560B4B7D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28623" y="4343934"/>
              <a:ext cx="972729" cy="21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10">
              <a:extLst>
                <a:ext uri="{FF2B5EF4-FFF2-40B4-BE49-F238E27FC236}">
                  <a16:creationId xmlns:a16="http://schemas.microsoft.com/office/drawing/2014/main" id="{81416E16-90D7-431D-A9D6-441451749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2" t="15777" r="7613" b="30598"/>
            <a:stretch/>
          </p:blipFill>
          <p:spPr bwMode="auto">
            <a:xfrm>
              <a:off x="6651685" y="4322717"/>
              <a:ext cx="1033023" cy="26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16C2C92-D875-4210-80C7-027599B71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5039" y="4244032"/>
              <a:ext cx="530926" cy="41964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ECDCBD6-D0A7-4FC8-AF81-90F41ED4D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693411"/>
            <a:ext cx="12193589" cy="3454400"/>
          </a:xfrm>
          <a:prstGeom prst="rect">
            <a:avLst/>
          </a:prstGeom>
          <a:solidFill>
            <a:srgbClr val="1BBBE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FD6151-1B7A-4597-8BB2-BBD899AA2DED}"/>
              </a:ext>
            </a:extLst>
          </p:cNvPr>
          <p:cNvGrpSpPr/>
          <p:nvPr userDrawn="1"/>
        </p:nvGrpSpPr>
        <p:grpSpPr>
          <a:xfrm>
            <a:off x="3422745" y="198413"/>
            <a:ext cx="5435427" cy="1110715"/>
            <a:chOff x="726488" y="517420"/>
            <a:chExt cx="5995107" cy="122524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609810D-8484-4D66-8DA4-0CD38CB5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7" y="517420"/>
              <a:ext cx="5851343" cy="93038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63FAF10-A911-4FAF-BF06-744C4B126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62"/>
            <a:stretch/>
          </p:blipFill>
          <p:spPr>
            <a:xfrm>
              <a:off x="726488" y="1449049"/>
              <a:ext cx="5995107" cy="293614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AA16D751-9285-4B56-94A2-A410F76516BC}"/>
              </a:ext>
            </a:extLst>
          </p:cNvPr>
          <p:cNvSpPr txBox="1"/>
          <p:nvPr userDrawn="1"/>
        </p:nvSpPr>
        <p:spPr>
          <a:xfrm>
            <a:off x="10768221" y="4879201"/>
            <a:ext cx="1598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Copyright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Cerfacs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7010280C-DC1E-312A-9A6A-501FBC20A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41705"/>
          <a:stretch/>
        </p:blipFill>
        <p:spPr>
          <a:xfrm>
            <a:off x="7785998" y="622992"/>
            <a:ext cx="4697630" cy="49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CDCBD6-D0A7-4FC8-AF81-90F41ED4D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693411"/>
            <a:ext cx="12193589" cy="4206805"/>
          </a:xfrm>
          <a:prstGeom prst="rect">
            <a:avLst/>
          </a:prstGeom>
          <a:solidFill>
            <a:srgbClr val="1BBBE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8D6D93C-5E88-1623-7265-29D608A528E0}"/>
              </a:ext>
            </a:extLst>
          </p:cNvPr>
          <p:cNvGrpSpPr/>
          <p:nvPr userDrawn="1"/>
        </p:nvGrpSpPr>
        <p:grpSpPr>
          <a:xfrm>
            <a:off x="5691144" y="428551"/>
            <a:ext cx="3971269" cy="837923"/>
            <a:chOff x="726488" y="517420"/>
            <a:chExt cx="5995107" cy="122524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69A0874-BB9F-B43A-2E2C-C4F31489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7" y="517420"/>
              <a:ext cx="5851343" cy="93038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9836408-4F30-AA1E-67CA-637726A2C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62"/>
            <a:stretch/>
          </p:blipFill>
          <p:spPr>
            <a:xfrm>
              <a:off x="726488" y="1449049"/>
              <a:ext cx="5995107" cy="293614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F708E4E-7E23-5AD4-81A0-5521655750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1" y="119823"/>
            <a:ext cx="1455570" cy="14553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6CF282-821C-0E72-F7BB-0A1D94D147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85" y="335800"/>
            <a:ext cx="1999350" cy="10234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25C33A-5F20-3467-DC27-D55BE96A1D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470" y="309586"/>
            <a:ext cx="2094601" cy="107585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7AB16FD8-8AF3-D587-AB6D-A524A3441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41705"/>
          <a:stretch/>
        </p:blipFill>
        <p:spPr>
          <a:xfrm>
            <a:off x="7781012" y="1385439"/>
            <a:ext cx="4697630" cy="49439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2F1BF5-719E-93E1-0BB9-566212CC32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85" y="268251"/>
            <a:ext cx="1178208" cy="1162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4BF5D8-518D-27A3-0B86-3F787807B913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51E9AF-82C3-3EF3-767A-36D23565D998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29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BB25771B-D498-46AC-95D6-3A745ED3EE8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892" y="6657416"/>
            <a:ext cx="820017" cy="132729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32D30248-8EF1-4A53-A3CF-75B17D54A92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933" y="6610565"/>
            <a:ext cx="1451365" cy="132729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DB699239-F616-47DA-8DBC-BCF59899D679}"/>
              </a:ext>
            </a:extLst>
          </p:cNvPr>
          <p:cNvSpPr txBox="1">
            <a:spLocks/>
          </p:cNvSpPr>
          <p:nvPr userDrawn="1"/>
        </p:nvSpPr>
        <p:spPr>
          <a:xfrm>
            <a:off x="11546897" y="6551292"/>
            <a:ext cx="6942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fr-FR" sz="933" dirty="0">
                <a:solidFill>
                  <a:srgbClr val="0070C0"/>
                </a:solidFill>
              </a:rPr>
              <a:t> </a:t>
            </a:r>
            <a:fld id="{5A4A7955-6230-48B4-BD8B-A7C460F75945}" type="slidenum">
              <a:rPr lang="fr-FR" sz="1333" b="1" smtClean="0">
                <a:solidFill>
                  <a:srgbClr val="3A48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‹N°›</a:t>
            </a:fld>
            <a:endParaRPr lang="fr-FR" sz="1333" b="1" dirty="0">
              <a:solidFill>
                <a:srgbClr val="3A485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7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1" r:id="rId2"/>
    <p:sldLayoutId id="2147483670" r:id="rId3"/>
    <p:sldLayoutId id="2147483683" r:id="rId4"/>
    <p:sldLayoutId id="2147483679" r:id="rId5"/>
    <p:sldLayoutId id="2147483675" r:id="rId6"/>
    <p:sldLayoutId id="2147483682" r:id="rId7"/>
    <p:sldLayoutId id="2147483676" r:id="rId8"/>
    <p:sldLayoutId id="2147483680" r:id="rId9"/>
  </p:sldLayoutIdLst>
  <p:hf hdr="0" ftr="0"/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4" Type="http://schemas.openxmlformats.org/officeDocument/2006/relationships/image" Target="../media/image124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2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1.png"/><Relationship Id="rId5" Type="http://schemas.openxmlformats.org/officeDocument/2006/relationships/image" Target="../media/image1300.png"/><Relationship Id="rId4" Type="http://schemas.openxmlformats.org/officeDocument/2006/relationships/image" Target="../media/image184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3.png"/><Relationship Id="rId4" Type="http://schemas.openxmlformats.org/officeDocument/2006/relationships/image" Target="../media/image81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0.png"/><Relationship Id="rId3" Type="http://schemas.openxmlformats.org/officeDocument/2006/relationships/image" Target="../media/image213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4.png"/><Relationship Id="rId5" Type="http://schemas.openxmlformats.org/officeDocument/2006/relationships/image" Target="../media/image1410.png"/><Relationship Id="rId4" Type="http://schemas.openxmlformats.org/officeDocument/2006/relationships/image" Target="../media/image1400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0.png"/><Relationship Id="rId5" Type="http://schemas.openxmlformats.org/officeDocument/2006/relationships/image" Target="../media/image216.png"/><Relationship Id="rId4" Type="http://schemas.openxmlformats.org/officeDocument/2006/relationships/image" Target="../media/image141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90.png"/><Relationship Id="rId4" Type="http://schemas.openxmlformats.org/officeDocument/2006/relationships/image" Target="../media/image2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1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2.emf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gif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em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48.sv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63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4.mp4"/><Relationship Id="rId7" Type="http://schemas.openxmlformats.org/officeDocument/2006/relationships/image" Target="../media/image6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9.em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80.emf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0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1.png"/><Relationship Id="rId5" Type="http://schemas.openxmlformats.org/officeDocument/2006/relationships/image" Target="../media/image871.png"/><Relationship Id="rId4" Type="http://schemas.openxmlformats.org/officeDocument/2006/relationships/image" Target="../media/image8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png"/><Relationship Id="rId4" Type="http://schemas.openxmlformats.org/officeDocument/2006/relationships/image" Target="../media/image11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png"/><Relationship Id="rId4" Type="http://schemas.openxmlformats.org/officeDocument/2006/relationships/image" Target="../media/image113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7" Type="http://schemas.openxmlformats.org/officeDocument/2006/relationships/image" Target="../media/image1310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241.png"/><Relationship Id="rId9" Type="http://schemas.openxmlformats.org/officeDocument/2006/relationships/image" Target="../media/image11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5.pn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Relationship Id="rId9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video" Target="NULL" TargetMode="External"/><Relationship Id="rId7" Type="http://schemas.openxmlformats.org/officeDocument/2006/relationships/image" Target="../media/image13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56.xml"/><Relationship Id="rId5" Type="http://schemas.openxmlformats.org/officeDocument/2006/relationships/slideLayout" Target="../slideLayouts/slideLayout3.xml"/><Relationship Id="rId4" Type="http://schemas.microsoft.com/office/2007/relationships/media" Target="../media/media7.avi"/><Relationship Id="rId9" Type="http://schemas.openxmlformats.org/officeDocument/2006/relationships/image" Target="../media/image13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41.png"/><Relationship Id="rId7" Type="http://schemas.openxmlformats.org/officeDocument/2006/relationships/image" Target="../media/image8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10" Type="http://schemas.openxmlformats.org/officeDocument/2006/relationships/image" Target="../media/image880.png"/><Relationship Id="rId4" Type="http://schemas.openxmlformats.org/officeDocument/2006/relationships/image" Target="../media/image820.png"/><Relationship Id="rId9" Type="http://schemas.openxmlformats.org/officeDocument/2006/relationships/image" Target="../media/image8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0.png"/><Relationship Id="rId5" Type="http://schemas.openxmlformats.org/officeDocument/2006/relationships/image" Target="../media/image175.png"/><Relationship Id="rId4" Type="http://schemas.openxmlformats.org/officeDocument/2006/relationships/image" Target="../media/image1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2B73099-592E-8246-852C-C147F3FEEF98}"/>
              </a:ext>
            </a:extLst>
          </p:cNvPr>
          <p:cNvSpPr>
            <a:spLocks noGrp="1"/>
          </p:cNvSpPr>
          <p:nvPr/>
        </p:nvSpPr>
        <p:spPr bwMode="auto">
          <a:xfrm>
            <a:off x="1788160" y="4907281"/>
            <a:ext cx="102311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Encadrants : </a:t>
            </a: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Mélanie Rochoux, Thomas Jaravel et Simon Lacroix</a:t>
            </a:r>
          </a:p>
          <a:p>
            <a:pPr algn="l"/>
            <a:r>
              <a:rPr lang="fr-FR" alt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Jury :</a:t>
            </a:r>
            <a:endParaRPr lang="fr-FR" alt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AE5EC-DF6F-7112-A367-A57568B37547}"/>
              </a:ext>
            </a:extLst>
          </p:cNvPr>
          <p:cNvSpPr/>
          <p:nvPr/>
        </p:nvSpPr>
        <p:spPr>
          <a:xfrm>
            <a:off x="0" y="2623541"/>
            <a:ext cx="12192000" cy="2207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426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Évaluation et réduction des incertitudes pour la simulation numérique de la dispersion atmosphérique à micro-échelle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826406-4036-C17C-EDB7-62317B07AC42}"/>
              </a:ext>
            </a:extLst>
          </p:cNvPr>
          <p:cNvSpPr txBox="1"/>
          <p:nvPr/>
        </p:nvSpPr>
        <p:spPr>
          <a:xfrm>
            <a:off x="0" y="1803042"/>
            <a:ext cx="1219358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Soutenance de thèse d’Eliott Lumet </a:t>
            </a:r>
          </a:p>
          <a:p>
            <a:pPr algn="ctr"/>
            <a:r>
              <a:rPr lang="fr-FR" alt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12/01/2024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A46203-5382-CE8D-8F66-C31724FF413E}"/>
              </a:ext>
            </a:extLst>
          </p:cNvPr>
          <p:cNvSpPr txBox="1"/>
          <p:nvPr/>
        </p:nvSpPr>
        <p:spPr>
          <a:xfrm>
            <a:off x="2377440" y="5272231"/>
            <a:ext cx="299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Bertrand </a:t>
            </a:r>
            <a:r>
              <a:rPr lang="fr-FR" alt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Carissimo</a:t>
            </a:r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Ronan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Vicquelin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Clémentine Prieur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Lionel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Soulhac</a:t>
            </a:r>
            <a:endParaRPr lang="fr-FR" sz="1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6E851A-B379-6E9B-E31F-FF2DEAE6D171}"/>
              </a:ext>
            </a:extLst>
          </p:cNvPr>
          <p:cNvSpPr txBox="1"/>
          <p:nvPr/>
        </p:nvSpPr>
        <p:spPr>
          <a:xfrm>
            <a:off x="4303157" y="5272231"/>
            <a:ext cx="1731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–   Rapporteur</a:t>
            </a:r>
          </a:p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  Rapporteur</a:t>
            </a:r>
          </a:p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–   Examinatrice</a:t>
            </a:r>
          </a:p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–   Examinateur</a:t>
            </a:r>
            <a:endParaRPr lang="fr-FR" sz="1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59FF54-08A1-0CD5-E4A5-1A767E607C92}"/>
              </a:ext>
            </a:extLst>
          </p:cNvPr>
          <p:cNvSpPr txBox="1"/>
          <p:nvPr/>
        </p:nvSpPr>
        <p:spPr>
          <a:xfrm>
            <a:off x="6233556" y="5272231"/>
            <a:ext cx="2138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Ronan </a:t>
            </a:r>
            <a:r>
              <a:rPr lang="fr-FR" alt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Fablet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/>
              <a:t>Céline Mari</a:t>
            </a:r>
          </a:p>
          <a:p>
            <a:r>
              <a:rPr lang="fr-FR" sz="1800" dirty="0"/>
              <a:t>Mélanie Rochoux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0544FF-3E91-1AD8-68AB-482821C4F91D}"/>
              </a:ext>
            </a:extLst>
          </p:cNvPr>
          <p:cNvSpPr txBox="1"/>
          <p:nvPr/>
        </p:nvSpPr>
        <p:spPr>
          <a:xfrm>
            <a:off x="8001397" y="5275550"/>
            <a:ext cx="22297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–   Examinateur</a:t>
            </a:r>
          </a:p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–   Examinatrice</a:t>
            </a:r>
          </a:p>
          <a:p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–   Directrice de thèse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342103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509976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Incertitudes liée à la dispersion à micro-échelle</a:t>
            </a:r>
          </a:p>
        </p:txBody>
      </p:sp>
      <p:cxnSp>
        <p:nvCxnSpPr>
          <p:cNvPr id="32" name="Connecteur en angle 31">
            <a:extLst>
              <a:ext uri="{FF2B5EF4-FFF2-40B4-BE49-F238E27FC236}">
                <a16:creationId xmlns:a16="http://schemas.microsoft.com/office/drawing/2014/main" id="{BAC870BA-47B3-1D31-4A50-81042C6AA679}"/>
              </a:ext>
            </a:extLst>
          </p:cNvPr>
          <p:cNvCxnSpPr>
            <a:stCxn id="5" idx="3"/>
            <a:endCxn id="45" idx="1"/>
          </p:cNvCxnSpPr>
          <p:nvPr/>
        </p:nvCxnSpPr>
        <p:spPr>
          <a:xfrm flipV="1">
            <a:off x="1891652" y="2264160"/>
            <a:ext cx="526633" cy="61943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9C20C20-0770-5B7F-3C66-CBE5282AB35C}"/>
              </a:ext>
            </a:extLst>
          </p:cNvPr>
          <p:cNvSpPr/>
          <p:nvPr/>
        </p:nvSpPr>
        <p:spPr>
          <a:xfrm>
            <a:off x="361630" y="4376837"/>
            <a:ext cx="1530021" cy="693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rgbClr val="00E3CC"/>
                </a:solidFill>
              </a:rPr>
              <a:t>Incertitudes </a:t>
            </a:r>
            <a:r>
              <a:rPr lang="fr-FR" sz="1800" b="1" dirty="0">
                <a:solidFill>
                  <a:srgbClr val="00E3CC"/>
                </a:solidFill>
              </a:rPr>
              <a:t>aléatoires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8AF85-1C57-CB46-92A4-2BF55916CACE}"/>
              </a:ext>
            </a:extLst>
          </p:cNvPr>
          <p:cNvSpPr/>
          <p:nvPr/>
        </p:nvSpPr>
        <p:spPr>
          <a:xfrm>
            <a:off x="361631" y="2536636"/>
            <a:ext cx="1530021" cy="693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rgbClr val="F03CE6"/>
                </a:solidFill>
              </a:rPr>
              <a:t>Incertitudes </a:t>
            </a:r>
            <a:r>
              <a:rPr lang="fr-FR" sz="1800" b="1" dirty="0">
                <a:solidFill>
                  <a:srgbClr val="F03CE6"/>
                </a:solidFill>
              </a:rPr>
              <a:t>épistémiques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F5441FA-B0ED-1E3E-57DE-8F868DF87A6F}"/>
              </a:ext>
            </a:extLst>
          </p:cNvPr>
          <p:cNvSpPr txBox="1"/>
          <p:nvPr/>
        </p:nvSpPr>
        <p:spPr>
          <a:xfrm>
            <a:off x="6972173" y="5436980"/>
            <a:ext cx="4247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Prévisions CFD des structures d’écoulement dans un quartier résidentiel de Singapour pour différentes directions du vent. Wise et al. 2018  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7B544B7-4477-4502-9462-249C6F2E4F36}"/>
              </a:ext>
            </a:extLst>
          </p:cNvPr>
          <p:cNvSpPr/>
          <p:nvPr/>
        </p:nvSpPr>
        <p:spPr>
          <a:xfrm>
            <a:off x="4407145" y="1650247"/>
            <a:ext cx="1864800" cy="393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Météorologiques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D32C7A3-F82E-7DDA-B470-66E03F3E5F0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946917" y="1846904"/>
            <a:ext cx="460228" cy="4172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755406E-F314-9E98-5ADE-258A50ADE3EE}"/>
              </a:ext>
            </a:extLst>
          </p:cNvPr>
          <p:cNvSpPr txBox="1"/>
          <p:nvPr/>
        </p:nvSpPr>
        <p:spPr>
          <a:xfrm>
            <a:off x="6992144" y="1712587"/>
            <a:ext cx="4247691" cy="3693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i="1" dirty="0">
                <a:solidFill>
                  <a:schemeClr val="accent1">
                    <a:lumMod val="75000"/>
                  </a:schemeClr>
                </a:solidFill>
              </a:rPr>
              <a:t>Exemple de l’effet de la direction du vent</a:t>
            </a:r>
            <a:endParaRPr lang="fr-FR" sz="5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46E864B2-5F7A-07EC-1452-DEE0A4DF6FD7}"/>
              </a:ext>
            </a:extLst>
          </p:cNvPr>
          <p:cNvSpPr/>
          <p:nvPr/>
        </p:nvSpPr>
        <p:spPr>
          <a:xfrm>
            <a:off x="2418285" y="1917198"/>
            <a:ext cx="1528632" cy="69392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Conditions aux limites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7F475E-53FA-DF6B-A750-89AD43AC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5" t="84907" r="13867" b="5079"/>
          <a:stretch/>
        </p:blipFill>
        <p:spPr>
          <a:xfrm>
            <a:off x="7138388" y="4509307"/>
            <a:ext cx="4101447" cy="4604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6EFFFB-9930-BA8E-3697-5B0171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r="66000" b="63116"/>
          <a:stretch/>
        </p:blipFill>
        <p:spPr>
          <a:xfrm>
            <a:off x="6644251" y="2164670"/>
            <a:ext cx="2471737" cy="21605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A9A51B-99CB-6A0E-6B22-5A1E6C65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4" t="42939" r="-655" b="20176"/>
          <a:stretch/>
        </p:blipFill>
        <p:spPr>
          <a:xfrm>
            <a:off x="9096020" y="2144832"/>
            <a:ext cx="2526127" cy="2160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DF8FE7A-0568-4DCB-967C-7BE9413CDA50}"/>
                  </a:ext>
                </a:extLst>
              </p:cNvPr>
              <p:cNvSpPr txBox="1"/>
              <p:nvPr/>
            </p:nvSpPr>
            <p:spPr>
              <a:xfrm>
                <a:off x="8002210" y="4898163"/>
                <a:ext cx="2187619" cy="5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𝑖𝑛𝑙𝑒𝑡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DF8FE7A-0568-4DCB-967C-7BE9413CD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210" y="4898163"/>
                <a:ext cx="2187619" cy="578620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1AB8324-4B95-D1F1-48FA-878B43311A10}"/>
                  </a:ext>
                </a:extLst>
              </p:cNvPr>
              <p:cNvSpPr txBox="1"/>
              <p:nvPr/>
            </p:nvSpPr>
            <p:spPr>
              <a:xfrm>
                <a:off x="6813507" y="4247947"/>
                <a:ext cx="21876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𝑖𝑛𝑙𝑒𝑡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=−15°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1AB8324-4B95-D1F1-48FA-878B43311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507" y="4247947"/>
                <a:ext cx="2187619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71144CE-43EA-1871-A892-7C664988A09C}"/>
                  </a:ext>
                </a:extLst>
              </p:cNvPr>
              <p:cNvSpPr txBox="1"/>
              <p:nvPr/>
            </p:nvSpPr>
            <p:spPr>
              <a:xfrm>
                <a:off x="9303973" y="4239443"/>
                <a:ext cx="21876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𝑖𝑛𝑙𝑒𝑡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=+15°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71144CE-43EA-1871-A892-7C664988A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973" y="4239443"/>
                <a:ext cx="2187619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Connecteur en angle 1">
            <a:extLst>
              <a:ext uri="{FF2B5EF4-FFF2-40B4-BE49-F238E27FC236}">
                <a16:creationId xmlns:a16="http://schemas.microsoft.com/office/drawing/2014/main" id="{F52A36B0-9513-1991-659E-9154BE15071B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891652" y="2883598"/>
            <a:ext cx="543699" cy="669068"/>
          </a:xfrm>
          <a:prstGeom prst="bentConnector3">
            <a:avLst>
              <a:gd name="adj1" fmla="val 4787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744EB9D-061C-A90A-0046-F2E0565EB637}"/>
              </a:ext>
            </a:extLst>
          </p:cNvPr>
          <p:cNvSpPr txBox="1"/>
          <p:nvPr/>
        </p:nvSpPr>
        <p:spPr>
          <a:xfrm>
            <a:off x="4091683" y="3264980"/>
            <a:ext cx="2306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- Modèle de sous-maille</a:t>
            </a:r>
          </a:p>
          <a:p>
            <a:r>
              <a:rPr lang="fr-FR" sz="1600" dirty="0"/>
              <a:t>- Schéma numérique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D485F5F4-6FF0-0C5D-41AC-C39E092DFB21}"/>
              </a:ext>
            </a:extLst>
          </p:cNvPr>
          <p:cNvSpPr/>
          <p:nvPr/>
        </p:nvSpPr>
        <p:spPr>
          <a:xfrm>
            <a:off x="3963984" y="3264400"/>
            <a:ext cx="227302" cy="58535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BF10806-B5F5-C056-C52F-27C10EE9EA9E}"/>
              </a:ext>
            </a:extLst>
          </p:cNvPr>
          <p:cNvSpPr/>
          <p:nvPr/>
        </p:nvSpPr>
        <p:spPr>
          <a:xfrm>
            <a:off x="2435351" y="3205704"/>
            <a:ext cx="1528633" cy="69392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Structurelles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F93D1C-E85F-5335-7F3C-6EAA0DE207E6}"/>
              </a:ext>
            </a:extLst>
          </p:cNvPr>
          <p:cNvSpPr/>
          <p:nvPr/>
        </p:nvSpPr>
        <p:spPr>
          <a:xfrm>
            <a:off x="4405791" y="2067503"/>
            <a:ext cx="1987506" cy="393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Source de polluants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BBC6BAF-01FA-29F5-B9FF-78945F8335C0}"/>
              </a:ext>
            </a:extLst>
          </p:cNvPr>
          <p:cNvSpPr/>
          <p:nvPr/>
        </p:nvSpPr>
        <p:spPr>
          <a:xfrm>
            <a:off x="4405791" y="2466901"/>
            <a:ext cx="1866154" cy="393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Milieu bâti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6000E20-D4C8-B98D-A86A-E800582E9F2C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946917" y="2264160"/>
            <a:ext cx="4588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4A4FB45-7238-83FC-1C8B-C314933AF4B3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946917" y="2264160"/>
            <a:ext cx="458874" cy="399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0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9" grpId="0" animBg="1"/>
      <p:bldP spid="45" grpId="0" animBg="1"/>
      <p:bldP spid="21" grpId="0"/>
      <p:bldP spid="10" grpId="0"/>
      <p:bldP spid="19" grpId="0"/>
      <p:bldP spid="6" grpId="0"/>
      <p:bldP spid="7" grpId="0" animBg="1"/>
      <p:bldP spid="11" grpId="0" animBg="1"/>
      <p:bldP spid="13" grpId="0"/>
      <p:bldP spid="1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Adaptation du modèle LES :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TurboAVBP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49FC13-2CF7-F628-C3FA-69BE5F4F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969" y="1340948"/>
            <a:ext cx="4930308" cy="4930308"/>
          </a:xfrm>
          <a:prstGeom prst="rect">
            <a:avLst/>
          </a:prstGeom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4BFE4FBE-7754-C66A-6FF8-75E2BABB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39CBF57-AC9A-15A2-C91D-C90DB05C4310}"/>
                  </a:ext>
                </a:extLst>
              </p:cNvPr>
              <p:cNvSpPr txBox="1"/>
              <p:nvPr/>
            </p:nvSpPr>
            <p:spPr>
              <a:xfrm>
                <a:off x="312670" y="1340948"/>
                <a:ext cx="6102920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fr-FR" sz="2000" b="1" dirty="0"/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fr-FR" sz="2000" b="1" dirty="0"/>
                  <a:t>Problématique : </a:t>
                </a:r>
              </a:p>
              <a:p>
                <a:pPr marL="1200150" lvl="2" indent="-28575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fr-FR" sz="1800" dirty="0"/>
                  <a:t>Incompatibilité des </a:t>
                </a:r>
                <a:r>
                  <a:rPr lang="fr-FR" sz="1800" dirty="0" err="1"/>
                  <a:t>CLs</a:t>
                </a:r>
                <a:r>
                  <a:rPr lang="fr-FR" sz="1800" dirty="0"/>
                  <a:t> (injection &amp; symétries)     avec les changements d’angles incidents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𝑖𝑛𝑙𝑒𝑡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1800" dirty="0"/>
                  <a:t>  </a:t>
                </a:r>
                <a:endParaRPr lang="fr-FR" sz="1800" b="1" u="sng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v"/>
                </a:pPr>
                <a:endParaRPr lang="fr-FR" sz="5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fr-FR" sz="2000" b="1" dirty="0"/>
                  <a:t>Solution : </a:t>
                </a:r>
              </a:p>
              <a:p>
                <a:pPr marL="1200150" lvl="2" indent="-28575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fr-FR" sz="1800" dirty="0"/>
                  <a:t>Séparation du domaine en 2 :</a:t>
                </a:r>
              </a:p>
              <a:p>
                <a:pPr marL="1657350" lvl="3" indent="-285750">
                  <a:spcBef>
                    <a:spcPts val="600"/>
                  </a:spcBef>
                  <a:buClr>
                    <a:schemeClr val="tx1"/>
                  </a:buClr>
                  <a:buFontTx/>
                  <a:buChar char="-"/>
                </a:pPr>
                <a:r>
                  <a:rPr lang="fr-FR" sz="1800" i="1" dirty="0"/>
                  <a:t>« </a:t>
                </a:r>
                <a:r>
                  <a:rPr lang="fr-FR" sz="1800" i="1" dirty="0" err="1"/>
                  <a:t>Periphery</a:t>
                </a:r>
                <a:r>
                  <a:rPr lang="fr-FR" sz="1800" i="1" dirty="0"/>
                  <a:t> »</a:t>
                </a:r>
                <a:r>
                  <a:rPr lang="fr-FR" sz="1800" dirty="0"/>
                  <a:t> : tourne avec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𝑖𝑛𝑙𝑒𝑡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1800" dirty="0">
                    <a:latin typeface="+mn-lt"/>
                  </a:rPr>
                  <a:t> </a:t>
                </a:r>
              </a:p>
              <a:p>
                <a:pPr marL="1657350" lvl="3" indent="-285750">
                  <a:spcBef>
                    <a:spcPts val="600"/>
                  </a:spcBef>
                  <a:buClr>
                    <a:schemeClr val="tx1"/>
                  </a:buClr>
                  <a:buFontTx/>
                  <a:buChar char="-"/>
                </a:pPr>
                <a:r>
                  <a:rPr lang="fr-FR" sz="1800" i="1" dirty="0">
                    <a:latin typeface="+mn-lt"/>
                  </a:rPr>
                  <a:t>« </a:t>
                </a:r>
                <a:r>
                  <a:rPr lang="fr-FR" sz="1800" i="1" dirty="0" err="1">
                    <a:latin typeface="+mn-lt"/>
                  </a:rPr>
                  <a:t>Inner</a:t>
                </a:r>
                <a:r>
                  <a:rPr lang="fr-FR" sz="1800" i="1" dirty="0">
                    <a:latin typeface="+mn-lt"/>
                  </a:rPr>
                  <a:t> » </a:t>
                </a:r>
                <a:r>
                  <a:rPr lang="fr-FR" sz="1800" dirty="0">
                    <a:latin typeface="+mn-lt"/>
                  </a:rPr>
                  <a:t>: fixe, comporte la zone d’intérêt</a:t>
                </a:r>
                <a:endParaRPr lang="fr-FR" sz="1800" dirty="0"/>
              </a:p>
              <a:p>
                <a:pPr marL="1200150" lvl="2" indent="-28575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fr-FR" sz="400" dirty="0"/>
              </a:p>
              <a:p>
                <a:pPr marL="1200150" lvl="2" indent="-28575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fr-FR" sz="1800" dirty="0"/>
                  <a:t>Résolution couplée sur les deux domaines avec l’outil </a:t>
                </a:r>
                <a:r>
                  <a:rPr lang="fr-FR" sz="1800" dirty="0" err="1"/>
                  <a:t>TurboAVBP</a:t>
                </a:r>
                <a:endParaRPr lang="fr-FR" sz="600" b="1" u="sng" dirty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lvl="2">
                  <a:spcBef>
                    <a:spcPts val="600"/>
                  </a:spcBef>
                </a:pPr>
                <a:endParaRPr lang="fr-FR" sz="700" b="1" u="sng" dirty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39CBF57-AC9A-15A2-C91D-C90DB05C4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70" y="1340948"/>
                <a:ext cx="6102920" cy="40472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8BED7B5C-ABB6-4D8A-5268-5A4859F4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949" y="1104306"/>
            <a:ext cx="5704271" cy="570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728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Effet du prétraitement sur l’erreur POD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B15874-A858-6027-8281-0F149352C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46" y="1730964"/>
            <a:ext cx="6544296" cy="49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985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Carte des modes POD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F83EC6-D0F9-67AE-D090-1BEE6A9FB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86" y="1065997"/>
            <a:ext cx="5437233" cy="57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076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Choix du nombre de modes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7410C5-FD64-39E4-6416-A165298DB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57" y="0"/>
            <a:ext cx="5113631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C29003-8377-8EF5-4E57-FCB28BAD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7" y="2192356"/>
            <a:ext cx="6559122" cy="27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177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Espace d’apprentissage des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C12B1B-2894-EDE6-73F1-72812ED34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8" y="1967505"/>
            <a:ext cx="11480753" cy="37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803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Prise en compte de la variabilité interne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fr-FR" b="1" dirty="0"/>
              <a:t>Variance des </a:t>
            </a:r>
            <a:r>
              <a:rPr lang="fr-FR" b="1" dirty="0" err="1"/>
              <a:t>GPRs</a:t>
            </a:r>
            <a:r>
              <a:rPr lang="fr-FR" b="1" dirty="0"/>
              <a:t> et hyperparamètres</a:t>
            </a:r>
          </a:p>
          <a:p>
            <a:pPr marL="0" indent="0">
              <a:buNone/>
            </a:pPr>
            <a:endParaRPr lang="fr-FR"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18D6E9-0DFC-5049-0EF5-6CF345674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9"/>
          <a:stretch/>
        </p:blipFill>
        <p:spPr>
          <a:xfrm>
            <a:off x="1548674" y="2464626"/>
            <a:ext cx="4628772" cy="3543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046D363-042F-CF95-541F-9772877C1E22}"/>
                  </a:ext>
                </a:extLst>
              </p:cNvPr>
              <p:cNvSpPr txBox="1"/>
              <p:nvPr/>
            </p:nvSpPr>
            <p:spPr>
              <a:xfrm>
                <a:off x="343536" y="2458419"/>
                <a:ext cx="12051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rgbClr val="FF0000"/>
                    </a:solidFill>
                  </a:rPr>
                  <a:t>Coefficient POD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fr-FR" sz="1800" dirty="0"/>
                  <a:t> 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046D363-042F-CF95-541F-9772877C1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36" y="2458419"/>
                <a:ext cx="1205138" cy="646331"/>
              </a:xfrm>
              <a:prstGeom prst="rect">
                <a:avLst/>
              </a:prstGeom>
              <a:blipFill>
                <a:blip r:embed="rId4"/>
                <a:stretch>
                  <a:fillRect l="-3125" t="-3846" r="-8333"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09185CF0-03B1-3B8B-3FC2-8BC2C52920C0}"/>
              </a:ext>
            </a:extLst>
          </p:cNvPr>
          <p:cNvSpPr txBox="1"/>
          <p:nvPr/>
        </p:nvSpPr>
        <p:spPr>
          <a:xfrm>
            <a:off x="4518092" y="5948323"/>
            <a:ext cx="202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B050"/>
                </a:solidFill>
              </a:rPr>
              <a:t>Paramètre de CL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C1B74F8-5897-18BF-2A92-6D8077886EE0}"/>
              </a:ext>
            </a:extLst>
          </p:cNvPr>
          <p:cNvCxnSpPr>
            <a:cxnSpLocks/>
          </p:cNvCxnSpPr>
          <p:nvPr/>
        </p:nvCxnSpPr>
        <p:spPr>
          <a:xfrm>
            <a:off x="3905204" y="3468056"/>
            <a:ext cx="0" cy="17806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FB17B48-9902-BE3E-B326-0AA449EE836F}"/>
                  </a:ext>
                </a:extLst>
              </p:cNvPr>
              <p:cNvSpPr txBox="1"/>
              <p:nvPr/>
            </p:nvSpPr>
            <p:spPr>
              <a:xfrm>
                <a:off x="7169918" y="2590736"/>
                <a:ext cx="41853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Variance GPR =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   </m:t>
                    </m:r>
                    <m:sSup>
                      <m:sSupPr>
                        <m:ctrlPr>
                          <a:rPr lang="fr-FR" b="0" i="1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,    …)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FB17B48-9902-BE3E-B326-0AA449EE8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918" y="2590736"/>
                <a:ext cx="4185360" cy="461665"/>
              </a:xfrm>
              <a:prstGeom prst="rect">
                <a:avLst/>
              </a:prstGeom>
              <a:blipFill>
                <a:blip r:embed="rId5"/>
                <a:stretch>
                  <a:fillRect l="-2417" t="-8108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43A4B50-F858-349F-1086-263511C77BAE}"/>
              </a:ext>
            </a:extLst>
          </p:cNvPr>
          <p:cNvCxnSpPr>
            <a:cxnSpLocks/>
          </p:cNvCxnSpPr>
          <p:nvPr/>
        </p:nvCxnSpPr>
        <p:spPr>
          <a:xfrm>
            <a:off x="6889221" y="2630069"/>
            <a:ext cx="0" cy="47468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7A1588D-5DD7-3000-8E8A-F08124B3579C}"/>
                  </a:ext>
                </a:extLst>
              </p:cNvPr>
              <p:cNvSpPr txBox="1"/>
              <p:nvPr/>
            </p:nvSpPr>
            <p:spPr>
              <a:xfrm>
                <a:off x="7169918" y="3337931"/>
                <a:ext cx="418536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dirty="0"/>
                  <a:t> : longueur de corrélation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BF00B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BF00BF"/>
                    </a:solidFill>
                  </a:rPr>
                  <a:t> </a:t>
                </a:r>
                <a:r>
                  <a:rPr lang="fr-FR" dirty="0"/>
                  <a:t>: variance d’un bruit gaussien   </a:t>
                </a:r>
              </a:p>
              <a:p>
                <a:r>
                  <a:rPr lang="fr-FR" dirty="0"/>
                  <a:t>        uniforme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7A1588D-5DD7-3000-8E8A-F08124B35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918" y="3337931"/>
                <a:ext cx="4185360" cy="1569660"/>
              </a:xfrm>
              <a:prstGeom prst="rect">
                <a:avLst/>
              </a:prstGeom>
              <a:blipFill>
                <a:blip r:embed="rId6"/>
                <a:stretch>
                  <a:fillRect l="-302" t="-2419" r="-6344" b="-72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EFC2709-9D9F-DC1B-0C62-5C92DF05CB90}"/>
              </a:ext>
            </a:extLst>
          </p:cNvPr>
          <p:cNvCxnSpPr>
            <a:cxnSpLocks/>
          </p:cNvCxnSpPr>
          <p:nvPr/>
        </p:nvCxnSpPr>
        <p:spPr>
          <a:xfrm>
            <a:off x="3498119" y="4319218"/>
            <a:ext cx="729881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7B19AEC-FBA9-F3FE-AC4E-879DC023E793}"/>
              </a:ext>
            </a:extLst>
          </p:cNvPr>
          <p:cNvCxnSpPr>
            <a:cxnSpLocks/>
          </p:cNvCxnSpPr>
          <p:nvPr/>
        </p:nvCxnSpPr>
        <p:spPr>
          <a:xfrm>
            <a:off x="6642707" y="3600579"/>
            <a:ext cx="527211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AF61E46-0E95-6EF4-F3C7-CFCBB2CC30A2}"/>
              </a:ext>
            </a:extLst>
          </p:cNvPr>
          <p:cNvCxnSpPr>
            <a:cxnSpLocks/>
          </p:cNvCxnSpPr>
          <p:nvPr/>
        </p:nvCxnSpPr>
        <p:spPr>
          <a:xfrm>
            <a:off x="6913285" y="4081878"/>
            <a:ext cx="0" cy="474681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E2EFF65-FDCF-C70F-25AD-7F21AE812450}"/>
              </a:ext>
            </a:extLst>
          </p:cNvPr>
          <p:cNvCxnSpPr>
            <a:cxnSpLocks/>
          </p:cNvCxnSpPr>
          <p:nvPr/>
        </p:nvCxnSpPr>
        <p:spPr>
          <a:xfrm>
            <a:off x="4691453" y="3788097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A6FF7E6-C934-59C8-ABB0-849B7358FFE5}"/>
              </a:ext>
            </a:extLst>
          </p:cNvPr>
          <p:cNvCxnSpPr>
            <a:cxnSpLocks/>
          </p:cNvCxnSpPr>
          <p:nvPr/>
        </p:nvCxnSpPr>
        <p:spPr>
          <a:xfrm>
            <a:off x="4228000" y="3882994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234C5BA-E729-8918-B3B4-F95F345E09A2}"/>
              </a:ext>
            </a:extLst>
          </p:cNvPr>
          <p:cNvCxnSpPr>
            <a:cxnSpLocks/>
          </p:cNvCxnSpPr>
          <p:nvPr/>
        </p:nvCxnSpPr>
        <p:spPr>
          <a:xfrm>
            <a:off x="3532661" y="4459556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E809ADF-6860-ED7D-6DDD-0E0D29D0A586}"/>
              </a:ext>
            </a:extLst>
          </p:cNvPr>
          <p:cNvCxnSpPr>
            <a:cxnSpLocks/>
          </p:cNvCxnSpPr>
          <p:nvPr/>
        </p:nvCxnSpPr>
        <p:spPr>
          <a:xfrm>
            <a:off x="2898480" y="3674726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6961D6F-CD55-F2D0-CF1A-88B4EB871FEB}"/>
              </a:ext>
            </a:extLst>
          </p:cNvPr>
          <p:cNvCxnSpPr>
            <a:cxnSpLocks/>
          </p:cNvCxnSpPr>
          <p:nvPr/>
        </p:nvCxnSpPr>
        <p:spPr>
          <a:xfrm>
            <a:off x="3345848" y="4192514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28B81BB-9192-BB3A-FE1E-969B31D4FAE3}"/>
              </a:ext>
            </a:extLst>
          </p:cNvPr>
          <p:cNvCxnSpPr>
            <a:cxnSpLocks/>
          </p:cNvCxnSpPr>
          <p:nvPr/>
        </p:nvCxnSpPr>
        <p:spPr>
          <a:xfrm>
            <a:off x="2313461" y="3910357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8322D75-9AD9-EBE7-6CB9-916E7A39E4C6}"/>
              </a:ext>
            </a:extLst>
          </p:cNvPr>
          <p:cNvCxnSpPr>
            <a:cxnSpLocks/>
          </p:cNvCxnSpPr>
          <p:nvPr/>
        </p:nvCxnSpPr>
        <p:spPr>
          <a:xfrm>
            <a:off x="1816932" y="3794404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86740B4-7360-09FF-7DF5-CAFCAD7CE225}"/>
              </a:ext>
            </a:extLst>
          </p:cNvPr>
          <p:cNvCxnSpPr>
            <a:cxnSpLocks/>
          </p:cNvCxnSpPr>
          <p:nvPr/>
        </p:nvCxnSpPr>
        <p:spPr>
          <a:xfrm>
            <a:off x="5341796" y="4012114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AD68B0D-95BA-E460-20B2-A7B01E72D9A1}"/>
              </a:ext>
            </a:extLst>
          </p:cNvPr>
          <p:cNvCxnSpPr>
            <a:cxnSpLocks/>
          </p:cNvCxnSpPr>
          <p:nvPr/>
        </p:nvCxnSpPr>
        <p:spPr>
          <a:xfrm>
            <a:off x="5531839" y="3658976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C88AEB9-2B48-3376-8009-34C8B43A1420}"/>
              </a:ext>
            </a:extLst>
          </p:cNvPr>
          <p:cNvCxnSpPr>
            <a:cxnSpLocks/>
          </p:cNvCxnSpPr>
          <p:nvPr/>
        </p:nvCxnSpPr>
        <p:spPr>
          <a:xfrm>
            <a:off x="3905204" y="4122761"/>
            <a:ext cx="0" cy="448035"/>
          </a:xfrm>
          <a:prstGeom prst="straightConnector1">
            <a:avLst/>
          </a:prstGeom>
          <a:ln w="28575">
            <a:solidFill>
              <a:srgbClr val="BF00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E4B0203-D2BE-712A-9B79-DB60ADC779C4}"/>
              </a:ext>
            </a:extLst>
          </p:cNvPr>
          <p:cNvSpPr/>
          <p:nvPr/>
        </p:nvSpPr>
        <p:spPr>
          <a:xfrm>
            <a:off x="7184169" y="5134679"/>
            <a:ext cx="4185356" cy="666797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Hyperparamètres optimisés par maximisation de la log-</a:t>
            </a:r>
            <a:r>
              <a:rPr lang="fr-FR" sz="1800" dirty="0" err="1">
                <a:solidFill>
                  <a:schemeClr val="tx1"/>
                </a:solidFill>
              </a:rPr>
              <a:t>vraissamblance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584D4901-1BA9-23FE-44DA-28E82EEA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</p:spTree>
    <p:extLst>
      <p:ext uri="{BB962C8B-B14F-4D97-AF65-F5344CB8AC3E}">
        <p14:creationId xmlns:p14="http://schemas.microsoft.com/office/powerpoint/2010/main" val="8812541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Prise en compte de la variabilité interne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spcBef>
                <a:spcPts val="600"/>
              </a:spcBef>
              <a:buClr>
                <a:schemeClr val="tx1"/>
              </a:buClr>
            </a:pPr>
            <a:r>
              <a:rPr lang="fr-FR" b="1" dirty="0"/>
              <a:t>Paramètre de bruit estimé lors de l’optimisation des </a:t>
            </a:r>
            <a:r>
              <a:rPr lang="fr-FR" b="1" dirty="0" err="1"/>
              <a:t>GPRs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78C9E7F-92C1-CE38-58D7-D8E9B28CFA5B}"/>
                  </a:ext>
                </a:extLst>
              </p:cNvPr>
              <p:cNvSpPr/>
              <p:nvPr/>
            </p:nvSpPr>
            <p:spPr>
              <a:xfrm>
                <a:off x="2526102" y="5746839"/>
                <a:ext cx="7052378" cy="736435"/>
              </a:xfrm>
              <a:prstGeom prst="roundRect">
                <a:avLst>
                  <a:gd name="adj" fmla="val 12694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 Les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GPRs</a:t>
                </a:r>
                <a:r>
                  <a:rPr lang="fr-FR" sz="1800" dirty="0">
                    <a:solidFill>
                      <a:schemeClr val="tx1"/>
                    </a:solidFill>
                  </a:rPr>
                  <a:t> parviennent à apprendre le bruit lié à la variabilité interne</a:t>
                </a:r>
              </a:p>
            </p:txBody>
          </p:sp>
        </mc:Choice>
        <mc:Fallback xmlns="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78C9E7F-92C1-CE38-58D7-D8E9B28CF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102" y="5746839"/>
                <a:ext cx="7052378" cy="736435"/>
              </a:xfrm>
              <a:prstGeom prst="roundRect">
                <a:avLst>
                  <a:gd name="adj" fmla="val 12694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D98C7B47-C99E-B074-4E2F-5582485C8F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r="44426" b="9131"/>
          <a:stretch/>
        </p:blipFill>
        <p:spPr>
          <a:xfrm>
            <a:off x="2425700" y="2326153"/>
            <a:ext cx="4229100" cy="29697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032CA7-38C6-2F53-434E-B344BE7D0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r="44426" b="9131"/>
          <a:stretch/>
        </p:blipFill>
        <p:spPr>
          <a:xfrm>
            <a:off x="2425700" y="2326153"/>
            <a:ext cx="4229100" cy="29697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AB8557-A2E9-45A1-134E-0ACBDE4F6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8" t="43975" b="39045"/>
          <a:stretch/>
        </p:blipFill>
        <p:spPr>
          <a:xfrm>
            <a:off x="6782345" y="3848099"/>
            <a:ext cx="3428351" cy="5549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E9BD88-1AF5-15C7-0B73-B7365FE53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8" t="22680" b="56025"/>
          <a:stretch/>
        </p:blipFill>
        <p:spPr>
          <a:xfrm>
            <a:off x="6782345" y="3152173"/>
            <a:ext cx="3428351" cy="695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64C25B6-2DE1-3D30-90E9-25C3B4D0F5F2}"/>
                  </a:ext>
                </a:extLst>
              </p:cNvPr>
              <p:cNvSpPr txBox="1"/>
              <p:nvPr/>
            </p:nvSpPr>
            <p:spPr>
              <a:xfrm>
                <a:off x="3526503" y="5278657"/>
                <a:ext cx="2027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Mode </a:t>
                </a:r>
                <a14:m>
                  <m:oMath xmlns:m="http://schemas.openxmlformats.org/officeDocument/2006/math"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64C25B6-2DE1-3D30-90E9-25C3B4D0F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503" y="5278657"/>
                <a:ext cx="2027494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97A583C-118C-5140-0A37-BEA1D5A2B404}"/>
                  </a:ext>
                </a:extLst>
              </p:cNvPr>
              <p:cNvSpPr txBox="1"/>
              <p:nvPr/>
            </p:nvSpPr>
            <p:spPr>
              <a:xfrm>
                <a:off x="1223145" y="3209142"/>
                <a:ext cx="1202555" cy="662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Paramètre de </a:t>
                </a:r>
                <a:r>
                  <a:rPr lang="fr-FR" sz="1800" dirty="0">
                    <a:ea typeface="Cambria Math" panose="02040503050406030204" pitchFamily="18" charset="0"/>
                  </a:rPr>
                  <a:t>bruit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fr-FR" sz="18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97A583C-118C-5140-0A37-BEA1D5A2B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145" y="3209142"/>
                <a:ext cx="1202555" cy="662041"/>
              </a:xfrm>
              <a:prstGeom prst="rect">
                <a:avLst/>
              </a:prstGeom>
              <a:blipFill>
                <a:blip r:embed="rId6"/>
                <a:stretch>
                  <a:fillRect l="-3125" t="-3774" r="-6250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</p:spTree>
    <p:extLst>
      <p:ext uri="{BB962C8B-B14F-4D97-AF65-F5344CB8AC3E}">
        <p14:creationId xmlns:p14="http://schemas.microsoft.com/office/powerpoint/2010/main" val="19709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Hyperparamètres optimisés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18FE15-3FC6-D231-ECDA-8ADB7C390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04" y="1790151"/>
            <a:ext cx="5782179" cy="48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305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capacité des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à estimer les coefficients POD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A491BC-CE05-0175-06D4-C83CEF6AB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92" y="1882038"/>
            <a:ext cx="7772400" cy="39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157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Surfaces de réponse : inter-comparaison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21512E-3F88-0212-F81E-65E9FEDA0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1" y="1942076"/>
            <a:ext cx="7772400" cy="47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165C124-2EC1-6376-886E-424FC12768E6}"/>
              </a:ext>
            </a:extLst>
          </p:cNvPr>
          <p:cNvSpPr/>
          <p:nvPr/>
        </p:nvSpPr>
        <p:spPr>
          <a:xfrm>
            <a:off x="4407145" y="1650247"/>
            <a:ext cx="1864800" cy="393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Météorologiques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28349D7-32E7-1DAF-163C-25FF436C26E3}"/>
              </a:ext>
            </a:extLst>
          </p:cNvPr>
          <p:cNvSpPr/>
          <p:nvPr/>
        </p:nvSpPr>
        <p:spPr>
          <a:xfrm>
            <a:off x="2425191" y="4371050"/>
            <a:ext cx="3475540" cy="693923"/>
          </a:xfrm>
          <a:prstGeom prst="roundRect">
            <a:avLst/>
          </a:prstGeom>
          <a:solidFill>
            <a:srgbClr val="00E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Variabilité interne micro-échelle de l’atmosphère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68C44F4-FDFD-2A21-D9ED-E61BEE43BEE5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3946917" y="2264160"/>
            <a:ext cx="4588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C1C4CF6-0997-48FF-14E1-1C9361927ED5}"/>
              </a:ext>
            </a:extLst>
          </p:cNvPr>
          <p:cNvCxnSpPr>
            <a:cxnSpLocks/>
            <a:stCxn id="45" idx="3"/>
            <a:endCxn id="11" idx="1"/>
          </p:cNvCxnSpPr>
          <p:nvPr/>
        </p:nvCxnSpPr>
        <p:spPr>
          <a:xfrm flipV="1">
            <a:off x="3946917" y="1846904"/>
            <a:ext cx="460228" cy="4172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09FBFB5-50D6-E594-9429-AA319806903E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3946917" y="2264160"/>
            <a:ext cx="458874" cy="399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>
            <a:extLst>
              <a:ext uri="{FF2B5EF4-FFF2-40B4-BE49-F238E27FC236}">
                <a16:creationId xmlns:a16="http://schemas.microsoft.com/office/drawing/2014/main" id="{BAC870BA-47B3-1D31-4A50-81042C6AA679}"/>
              </a:ext>
            </a:extLst>
          </p:cNvPr>
          <p:cNvCxnSpPr>
            <a:stCxn id="5" idx="3"/>
            <a:endCxn id="45" idx="1"/>
          </p:cNvCxnSpPr>
          <p:nvPr/>
        </p:nvCxnSpPr>
        <p:spPr>
          <a:xfrm flipV="1">
            <a:off x="1891652" y="2264160"/>
            <a:ext cx="526633" cy="61943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>
            <a:extLst>
              <a:ext uri="{FF2B5EF4-FFF2-40B4-BE49-F238E27FC236}">
                <a16:creationId xmlns:a16="http://schemas.microsoft.com/office/drawing/2014/main" id="{46F71C75-B64C-BEE3-139B-56CBC9B57CB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891652" y="2883598"/>
            <a:ext cx="543699" cy="669068"/>
          </a:xfrm>
          <a:prstGeom prst="bentConnector3">
            <a:avLst>
              <a:gd name="adj1" fmla="val 4787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560C8A4-C858-4658-D318-E47A3571443D}"/>
              </a:ext>
            </a:extLst>
          </p:cNvPr>
          <p:cNvCxnSpPr>
            <a:cxnSpLocks/>
            <a:stCxn id="4" idx="3"/>
            <a:endCxn id="14" idx="1"/>
          </p:cNvCxnSpPr>
          <p:nvPr/>
        </p:nvCxnSpPr>
        <p:spPr>
          <a:xfrm>
            <a:off x="1891377" y="4718012"/>
            <a:ext cx="5338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9C20C20-0770-5B7F-3C66-CBE5282AB35C}"/>
              </a:ext>
            </a:extLst>
          </p:cNvPr>
          <p:cNvSpPr/>
          <p:nvPr/>
        </p:nvSpPr>
        <p:spPr>
          <a:xfrm>
            <a:off x="361356" y="4371050"/>
            <a:ext cx="1530021" cy="693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rgbClr val="00E3CC"/>
                </a:solidFill>
              </a:rPr>
              <a:t>Incertitudes </a:t>
            </a:r>
            <a:r>
              <a:rPr lang="fr-FR" sz="1800" b="1" dirty="0">
                <a:solidFill>
                  <a:srgbClr val="00E3CC"/>
                </a:solidFill>
              </a:rPr>
              <a:t>aléatoires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8AF85-1C57-CB46-92A4-2BF55916CACE}"/>
              </a:ext>
            </a:extLst>
          </p:cNvPr>
          <p:cNvSpPr/>
          <p:nvPr/>
        </p:nvSpPr>
        <p:spPr>
          <a:xfrm>
            <a:off x="361631" y="2536636"/>
            <a:ext cx="1530021" cy="693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rgbClr val="F03CE6"/>
                </a:solidFill>
              </a:rPr>
              <a:t>Incertitudes </a:t>
            </a:r>
            <a:r>
              <a:rPr lang="fr-FR" sz="1800" b="1" dirty="0">
                <a:solidFill>
                  <a:srgbClr val="F03CE6"/>
                </a:solidFill>
              </a:rPr>
              <a:t>épistémiques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46E864B2-5F7A-07EC-1452-DEE0A4DF6FD7}"/>
              </a:ext>
            </a:extLst>
          </p:cNvPr>
          <p:cNvSpPr/>
          <p:nvPr/>
        </p:nvSpPr>
        <p:spPr>
          <a:xfrm>
            <a:off x="2418285" y="1917198"/>
            <a:ext cx="1528632" cy="69392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Conditions aux limites</a:t>
            </a:r>
          </a:p>
        </p:txBody>
      </p:sp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8A47A688-4B0B-DBCE-F2C2-B8396A31FBD2}"/>
              </a:ext>
            </a:extLst>
          </p:cNvPr>
          <p:cNvSpPr/>
          <p:nvPr/>
        </p:nvSpPr>
        <p:spPr>
          <a:xfrm>
            <a:off x="3963984" y="3264400"/>
            <a:ext cx="227302" cy="58535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593877-121E-24B4-0AB6-567501249736}"/>
              </a:ext>
            </a:extLst>
          </p:cNvPr>
          <p:cNvSpPr/>
          <p:nvPr/>
        </p:nvSpPr>
        <p:spPr>
          <a:xfrm>
            <a:off x="2435351" y="3205704"/>
            <a:ext cx="1528633" cy="69392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Structurelles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D0CE791-1447-268E-F67F-101C2618524D}"/>
              </a:ext>
            </a:extLst>
          </p:cNvPr>
          <p:cNvSpPr/>
          <p:nvPr/>
        </p:nvSpPr>
        <p:spPr>
          <a:xfrm>
            <a:off x="4405791" y="2067503"/>
            <a:ext cx="1987506" cy="393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Source de polluants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83CFE74-3C8A-9652-5027-45F2262E6A97}"/>
              </a:ext>
            </a:extLst>
          </p:cNvPr>
          <p:cNvSpPr/>
          <p:nvPr/>
        </p:nvSpPr>
        <p:spPr>
          <a:xfrm>
            <a:off x="4405791" y="2466901"/>
            <a:ext cx="1866154" cy="393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Milieu bâti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36B0A51-D845-8FB8-3625-2EA61DACDF1E}"/>
              </a:ext>
            </a:extLst>
          </p:cNvPr>
          <p:cNvSpPr txBox="1"/>
          <p:nvPr/>
        </p:nvSpPr>
        <p:spPr>
          <a:xfrm>
            <a:off x="4091683" y="3264980"/>
            <a:ext cx="2306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- Modèle de sous-maille</a:t>
            </a:r>
          </a:p>
          <a:p>
            <a:r>
              <a:rPr lang="fr-FR" sz="1600" dirty="0"/>
              <a:t>- Schéma numérique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E52E1FFA-686D-D3F0-0546-8612F08D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509976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Incertitudes </a:t>
            </a:r>
            <a:r>
              <a:rPr lang="fr-FR" sz="4000">
                <a:solidFill>
                  <a:schemeClr val="accent1">
                    <a:lumMod val="75000"/>
                  </a:schemeClr>
                </a:solidFill>
              </a:rPr>
              <a:t>liée à la dispersion 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à micro-échelle</a:t>
            </a:r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7B049739-158E-D53F-B270-686013537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514" y="1160523"/>
            <a:ext cx="2605820" cy="1597561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5D944396-046E-BB04-5546-92D0A2B12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514" y="1160523"/>
            <a:ext cx="2605820" cy="1597561"/>
          </a:xfrm>
          <a:prstGeom prst="rect">
            <a:avLst/>
          </a:prstGeom>
        </p:spPr>
      </p:pic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02D1909E-2BE7-CF25-B2BD-2B7E7F1AB303}"/>
              </a:ext>
            </a:extLst>
          </p:cNvPr>
          <p:cNvCxnSpPr>
            <a:cxnSpLocks/>
          </p:cNvCxnSpPr>
          <p:nvPr/>
        </p:nvCxnSpPr>
        <p:spPr>
          <a:xfrm flipH="1" flipV="1">
            <a:off x="9364126" y="2043561"/>
            <a:ext cx="537112" cy="471039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BF115428-5ABE-115D-670E-0D9605C16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44" y="2835987"/>
            <a:ext cx="4638339" cy="19620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6CB19D-D044-5212-CE8C-A739430703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44" y="2830526"/>
            <a:ext cx="4638339" cy="1962043"/>
          </a:xfrm>
          <a:prstGeom prst="rect">
            <a:avLst/>
          </a:prstGeom>
        </p:spPr>
      </p:pic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E9777F60-2013-09AD-CA28-6A520FC9EC5B}"/>
              </a:ext>
            </a:extLst>
          </p:cNvPr>
          <p:cNvCxnSpPr>
            <a:cxnSpLocks/>
          </p:cNvCxnSpPr>
          <p:nvPr/>
        </p:nvCxnSpPr>
        <p:spPr>
          <a:xfrm>
            <a:off x="9907602" y="2514600"/>
            <a:ext cx="0" cy="368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9FE65D62-EAD3-2F6A-E163-79C3902A78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77865" r="6450"/>
          <a:stretch/>
        </p:blipFill>
        <p:spPr>
          <a:xfrm>
            <a:off x="7860534" y="4714552"/>
            <a:ext cx="3736157" cy="595105"/>
          </a:xfrm>
          <a:prstGeom prst="rect">
            <a:avLst/>
          </a:prstGeom>
        </p:spPr>
      </p:pic>
      <p:sp>
        <p:nvSpPr>
          <p:cNvPr id="43" name="Espace réservé du contenu 1">
            <a:extLst>
              <a:ext uri="{FF2B5EF4-FFF2-40B4-BE49-F238E27FC236}">
                <a16:creationId xmlns:a16="http://schemas.microsoft.com/office/drawing/2014/main" id="{7A92C9A2-A783-B75F-91A3-CF499BB71859}"/>
              </a:ext>
            </a:extLst>
          </p:cNvPr>
          <p:cNvSpPr txBox="1">
            <a:spLocks/>
          </p:cNvSpPr>
          <p:nvPr/>
        </p:nvSpPr>
        <p:spPr>
          <a:xfrm>
            <a:off x="2024560" y="5277397"/>
            <a:ext cx="8737474" cy="1258074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La variabilité interne expliquerait une part importante des erreurs des modèles CFD (</a:t>
            </a:r>
            <a:r>
              <a:rPr lang="fr-FR" sz="1800" dirty="0" err="1"/>
              <a:t>Schatzmann</a:t>
            </a:r>
            <a:r>
              <a:rPr lang="fr-FR" sz="1800" dirty="0"/>
              <a:t> et al. 2011, </a:t>
            </a:r>
            <a:r>
              <a:rPr lang="fr-FR" sz="1800" dirty="0" err="1"/>
              <a:t>Dauxois</a:t>
            </a:r>
            <a:r>
              <a:rPr lang="fr-FR" sz="1800" dirty="0"/>
              <a:t> et al. 2021)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L’approche LES va permettre de tenir compte de cette incertitude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2D29A34-2293-DE50-7D3A-C4496B2B39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77865" r="46410" b="13095"/>
          <a:stretch/>
        </p:blipFill>
        <p:spPr>
          <a:xfrm>
            <a:off x="7860535" y="4714553"/>
            <a:ext cx="1812276" cy="2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Scores de validation du POD—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 sur la base complète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3963D6BB-3FF0-EED0-0C20-44C6155F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8F7039-7457-BD83-E03F-B1F3319BB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46"/>
          <a:stretch/>
        </p:blipFill>
        <p:spPr>
          <a:xfrm>
            <a:off x="796175" y="2011652"/>
            <a:ext cx="5655801" cy="32544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7E955D-05BE-60B9-9FF1-F05C71944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9"/>
          <a:stretch/>
        </p:blipFill>
        <p:spPr>
          <a:xfrm>
            <a:off x="6330223" y="2011651"/>
            <a:ext cx="5655801" cy="35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10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Effet de la taille de la base d’apprentissage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de modèle</a:t>
            </a: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6613A3F2-6A57-7106-AEA6-3D858ADACC5A}"/>
              </a:ext>
            </a:extLst>
          </p:cNvPr>
          <p:cNvSpPr txBox="1">
            <a:spLocks/>
          </p:cNvSpPr>
          <p:nvPr/>
        </p:nvSpPr>
        <p:spPr>
          <a:xfrm>
            <a:off x="7482045" y="2104223"/>
            <a:ext cx="4382226" cy="4087258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POD—</a:t>
            </a:r>
            <a:r>
              <a:rPr lang="fr-FR" sz="1800" dirty="0" err="1"/>
              <a:t>GPRs</a:t>
            </a:r>
            <a:r>
              <a:rPr lang="fr-FR" sz="1800" dirty="0"/>
              <a:t> plus performant  que 1-NN (sauf pour la NMSE)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fr-FR" sz="6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Plus robuste à la diminution de la taille de la base d’apprentissage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fr-FR" sz="6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Version 1D donne les meilleurs résultats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fr-FR" sz="6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b="1" dirty="0"/>
              <a:t>Question : </a:t>
            </a:r>
            <a:r>
              <a:rPr lang="fr-FR" sz="1800" dirty="0"/>
              <a:t>est-ce que le POD—</a:t>
            </a:r>
            <a:r>
              <a:rPr lang="fr-FR" sz="1800" dirty="0" err="1"/>
              <a:t>GPRs</a:t>
            </a:r>
            <a:r>
              <a:rPr lang="fr-FR" sz="1800" dirty="0"/>
              <a:t> estime aussi bien son incertitude lorsque la taille de la base diminue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E1BE01-5AAC-7436-E921-574F3D46E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664925"/>
            <a:ext cx="6388100" cy="51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88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Estimation d’autres champs (1/2)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de modèle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3D77C-56DE-8270-1A71-E1BBBDA7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94" y="1117122"/>
            <a:ext cx="5104706" cy="57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382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Estimation d’autres champs (2/2)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de modèle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47102EB2-2B72-5165-5354-3347F6910DE8}"/>
              </a:ext>
            </a:extLst>
          </p:cNvPr>
          <p:cNvSpPr txBox="1">
            <a:spLocks/>
          </p:cNvSpPr>
          <p:nvPr/>
        </p:nvSpPr>
        <p:spPr>
          <a:xfrm>
            <a:off x="4052025" y="5815048"/>
            <a:ext cx="4000531" cy="597607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Le prétraitement est très important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4028CF-3016-29F5-8989-CE522B58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2668206"/>
            <a:ext cx="6196446" cy="25623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725DE2-6720-F27F-FC66-06A377428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7" r="4857"/>
          <a:stretch/>
        </p:blipFill>
        <p:spPr>
          <a:xfrm>
            <a:off x="6279098" y="2668206"/>
            <a:ext cx="5914490" cy="25623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8D3B304-1664-C122-42D6-FECB60117AEF}"/>
                  </a:ext>
                </a:extLst>
              </p:cNvPr>
              <p:cNvSpPr txBox="1"/>
              <p:nvPr/>
            </p:nvSpPr>
            <p:spPr>
              <a:xfrm>
                <a:off x="8440987" y="1772831"/>
                <a:ext cx="1927514" cy="574003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fr-FR" sz="1800" b="1" dirty="0">
                    <a:solidFill>
                      <a:schemeClr val="accent1">
                        <a:lumMod val="75000"/>
                      </a:schemeClr>
                    </a:solidFill>
                  </a:rPr>
                  <a:t>Émulation 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fr-FR" sz="1800" b="1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b="1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p>
                                <m:r>
                                  <a:rPr lang="fr-FR" sz="1800" b="1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1800" b="1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b="1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p>
                                <m:r>
                                  <a:rPr lang="fr-FR" sz="1800" b="1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  <m:r>
                          <a:rPr lang="fr-FR" sz="1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den>
                    </m:f>
                  </m:oMath>
                </a14:m>
                <a:endParaRPr lang="fr-FR" sz="1600" b="1" u="sng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8D3B304-1664-C122-42D6-FECB60117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987" y="1772831"/>
                <a:ext cx="1927514" cy="574003"/>
              </a:xfrm>
              <a:prstGeom prst="rect">
                <a:avLst/>
              </a:prstGeom>
              <a:blipFill>
                <a:blip r:embed="rId4"/>
                <a:stretch>
                  <a:fillRect l="-2597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6FB77B0-4862-A431-AD9F-7C3B11202CEB}"/>
                  </a:ext>
                </a:extLst>
              </p:cNvPr>
              <p:cNvSpPr txBox="1"/>
              <p:nvPr/>
            </p:nvSpPr>
            <p:spPr>
              <a:xfrm>
                <a:off x="2134466" y="1938025"/>
                <a:ext cx="1927514" cy="370743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fr-FR" sz="1800" b="1" dirty="0">
                    <a:solidFill>
                      <a:schemeClr val="accent1">
                        <a:lumMod val="75000"/>
                      </a:schemeClr>
                    </a:solidFill>
                  </a:rPr>
                  <a:t>Émulation de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p>
                            <m: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fr-FR" sz="1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</m:oMath>
                </a14:m>
                <a:endParaRPr lang="fr-FR" sz="1600" b="1" u="sng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6FB77B0-4862-A431-AD9F-7C3B112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466" y="1938025"/>
                <a:ext cx="1927514" cy="370743"/>
              </a:xfrm>
              <a:prstGeom prst="rect">
                <a:avLst/>
              </a:prstGeom>
              <a:blipFill>
                <a:blip r:embed="rId5"/>
                <a:stretch>
                  <a:fillRect l="-1948" t="-6452" b="-22581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0809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Approche « Mixture-of-Experts » (2/2)</a:t>
            </a:r>
          </a:p>
          <a:p>
            <a:pPr lvl="1">
              <a:buClr>
                <a:schemeClr val="tx1"/>
              </a:buClr>
            </a:pPr>
            <a:r>
              <a:rPr lang="fr-FR" b="1" dirty="0"/>
              <a:t>Combine le meilleur des deux pré-traitements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de modèle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0383504-2463-6B6B-1F12-1258B3799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76" y="1065997"/>
            <a:ext cx="5060539" cy="57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2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Approche « Mixture-of-Experts » (2/2)</a:t>
            </a:r>
          </a:p>
          <a:p>
            <a:pPr lvl="1">
              <a:buClr>
                <a:schemeClr val="tx1"/>
              </a:buClr>
            </a:pPr>
            <a:r>
              <a:rPr lang="fr-FR" b="1" dirty="0"/>
              <a:t>Combine le meilleur des deux pré-traitements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de modèle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99BA8B-F044-A69C-C524-20EAE9AD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94" y="2347183"/>
            <a:ext cx="7670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FE2D98-F889-D12A-5AA8-E7F090C1103F}"/>
              </a:ext>
            </a:extLst>
          </p:cNvPr>
          <p:cNvSpPr/>
          <p:nvPr/>
        </p:nvSpPr>
        <p:spPr>
          <a:xfrm>
            <a:off x="5706736" y="3767769"/>
            <a:ext cx="3844887" cy="341523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729EDE-EF70-AA52-8B71-9DC933D95F28}"/>
              </a:ext>
            </a:extLst>
          </p:cNvPr>
          <p:cNvSpPr/>
          <p:nvPr/>
        </p:nvSpPr>
        <p:spPr>
          <a:xfrm>
            <a:off x="4355149" y="3767768"/>
            <a:ext cx="547357" cy="341523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31BD7-3EA6-BB6C-5012-E65F53EE95DD}"/>
              </a:ext>
            </a:extLst>
          </p:cNvPr>
          <p:cNvSpPr/>
          <p:nvPr/>
        </p:nvSpPr>
        <p:spPr>
          <a:xfrm>
            <a:off x="4355148" y="4625542"/>
            <a:ext cx="547357" cy="341523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E2DB0A-1DA2-D739-A071-82FE9D6AEA4F}"/>
              </a:ext>
            </a:extLst>
          </p:cNvPr>
          <p:cNvSpPr/>
          <p:nvPr/>
        </p:nvSpPr>
        <p:spPr>
          <a:xfrm>
            <a:off x="5746895" y="4728960"/>
            <a:ext cx="3844887" cy="238104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DECD1-0F4C-AE13-D147-1C487C744B06}"/>
              </a:ext>
            </a:extLst>
          </p:cNvPr>
          <p:cNvSpPr/>
          <p:nvPr/>
        </p:nvSpPr>
        <p:spPr>
          <a:xfrm>
            <a:off x="5746894" y="4387437"/>
            <a:ext cx="3844887" cy="341523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92FFC-F6A7-A52F-3662-3F6B0A9EC455}"/>
              </a:ext>
            </a:extLst>
          </p:cNvPr>
          <p:cNvSpPr/>
          <p:nvPr/>
        </p:nvSpPr>
        <p:spPr>
          <a:xfrm>
            <a:off x="5047508" y="4387437"/>
            <a:ext cx="547357" cy="341523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9F419-17FA-517A-2887-F5A7ED5129C3}"/>
              </a:ext>
            </a:extLst>
          </p:cNvPr>
          <p:cNvSpPr/>
          <p:nvPr/>
        </p:nvSpPr>
        <p:spPr>
          <a:xfrm>
            <a:off x="5047507" y="3504171"/>
            <a:ext cx="547357" cy="341523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52055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84C7AE-5529-1B67-048F-58B9BBAFC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1676868"/>
            <a:ext cx="6388100" cy="5181132"/>
          </a:xfrm>
          <a:prstGeom prst="rect">
            <a:avLst/>
          </a:prstGeom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D74B130D-43E2-C0DF-779D-6A68AFC0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de 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DA1D1ACC-778B-64A1-E079-2892976061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</p:spPr>
            <p:txBody>
              <a:bodyPr/>
              <a:lstStyle/>
              <a:p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Augmentation du nombre de paramètres d’entrée du modèle réduit (1/2)</a:t>
                </a:r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2000" dirty="0"/>
                  <a:t>Pas la peine d’échantillonner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fr-FR" sz="2000" dirty="0"/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fr-FR" sz="1000" dirty="0"/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2000" dirty="0"/>
                  <a:t>30 Échantillons pour couvrir 120° suffisent</a:t>
                </a:r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fr-FR" sz="1000" dirty="0"/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2000" dirty="0"/>
                  <a:t>Prise en compte de tous les cas :</a:t>
                </a:r>
              </a:p>
            </p:txBody>
          </p:sp>
        </mc:Choice>
        <mc:Fallback xmlns="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DA1D1ACC-778B-64A1-E079-2892976061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  <a:blipFill>
                <a:blip r:embed="rId4"/>
                <a:stretch>
                  <a:fillRect l="-654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B9C4DE-CCE8-FE31-F5DD-B03B3732D4E4}"/>
                  </a:ext>
                </a:extLst>
              </p:cNvPr>
              <p:cNvSpPr/>
              <p:nvPr/>
            </p:nvSpPr>
            <p:spPr>
              <a:xfrm>
                <a:off x="1582846" y="3893217"/>
                <a:ext cx="2880107" cy="1161068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=90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 simulations</a:t>
                </a:r>
              </a:p>
              <a:p>
                <a:pPr algn="ctr"/>
                <a:endParaRPr lang="fr-FR" sz="10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 1.8M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h</a:t>
                </a:r>
                <a:r>
                  <a:rPr lang="fr-FR" sz="2000" baseline="-25000" dirty="0" err="1">
                    <a:solidFill>
                      <a:schemeClr val="tx1"/>
                    </a:solidFill>
                  </a:rPr>
                  <a:t>CPU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B9C4DE-CCE8-FE31-F5DD-B03B3732D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846" y="3893217"/>
                <a:ext cx="2880107" cy="1161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1966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>
            <a:extLst>
              <a:ext uri="{FF2B5EF4-FFF2-40B4-BE49-F238E27FC236}">
                <a16:creationId xmlns:a16="http://schemas.microsoft.com/office/drawing/2014/main" id="{D74B130D-43E2-C0DF-779D-6A68AFC0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de 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DA1D1ACC-778B-64A1-E079-2892976061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</p:spPr>
            <p:txBody>
              <a:bodyPr>
                <a:normAutofit/>
              </a:bodyPr>
              <a:lstStyle/>
              <a:p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Augmentation du nombre de paramètres d’entrée du modèle réduit (2/2)</a:t>
                </a:r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2000" dirty="0"/>
                  <a:t>Paramètres de l’écoulement </a:t>
                </a:r>
              </a:p>
              <a:p>
                <a:pPr marL="1258858" lvl="2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Stratification thermique de l’atmosphère</a:t>
                </a:r>
              </a:p>
              <a:p>
                <a:pPr marL="915958" lvl="2" indent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fr-FR" dirty="0"/>
                  <a:t>	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600" dirty="0"/>
                  <a:t> Rechercher 1 paramètre le plus pertinent (L</a:t>
                </a:r>
                <a:r>
                  <a:rPr lang="fr-FR" sz="1600" baseline="-25000" dirty="0"/>
                  <a:t>MO</a:t>
                </a:r>
                <a:r>
                  <a:rPr lang="fr-FR" sz="1600" dirty="0"/>
                  <a:t> ?)</a:t>
                </a:r>
              </a:p>
              <a:p>
                <a:pPr marL="915958" lvl="2" indent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r>
                  <a:rPr lang="fr-FR" sz="1600" dirty="0"/>
                  <a:t>	</a:t>
                </a:r>
                <a:r>
                  <a:rPr lang="fr-F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+=1</m:t>
                    </m:r>
                  </m:oMath>
                </a14:m>
                <a:r>
                  <a:rPr lang="fr-FR" sz="1600" dirty="0"/>
                  <a:t> paramètre en plus à échantillonner</a:t>
                </a:r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2000" dirty="0"/>
                  <a:t>Paramètre de sources :</a:t>
                </a:r>
              </a:p>
              <a:p>
                <a:pPr marL="1258858" lvl="2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sz="1600" dirty="0"/>
                  <a:t>Position de la source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+=3</m:t>
                    </m:r>
                  </m:oMath>
                </a14:m>
                <a:endParaRPr lang="fr-FR" sz="1600" dirty="0"/>
              </a:p>
              <a:p>
                <a:pPr marL="1258858" lvl="2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sz="1600" dirty="0"/>
                  <a:t>Débit de la source : pas la peine si constant</a:t>
                </a:r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2000" dirty="0"/>
                  <a:t>Nombre de simu va fortement dépendre des plages de variation</a:t>
                </a:r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fr-FR" sz="1000" dirty="0"/>
              </a:p>
            </p:txBody>
          </p:sp>
        </mc:Choice>
        <mc:Fallback xmlns="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DA1D1ACC-778B-64A1-E079-2892976061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  <a:blipFill>
                <a:blip r:embed="rId3"/>
                <a:stretch>
                  <a:fillRect l="-654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B9C4DE-CCE8-FE31-F5DD-B03B3732D4E4}"/>
                  </a:ext>
                </a:extLst>
              </p:cNvPr>
              <p:cNvSpPr/>
              <p:nvPr/>
            </p:nvSpPr>
            <p:spPr>
              <a:xfrm>
                <a:off x="1923186" y="5317601"/>
                <a:ext cx="4746692" cy="1161068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 simulations</a:t>
                </a:r>
              </a:p>
              <a:p>
                <a:pPr algn="ctr"/>
                <a:endParaRPr lang="fr-FR" sz="10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 10</a:t>
                </a:r>
                <a:r>
                  <a:rPr lang="fr-FR" sz="2000" baseline="30000" dirty="0">
                    <a:solidFill>
                      <a:schemeClr val="tx1"/>
                    </a:solidFill>
                  </a:rPr>
                  <a:t>14</a:t>
                </a:r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h</a:t>
                </a:r>
                <a:r>
                  <a:rPr lang="fr-FR" sz="2000" baseline="-25000" dirty="0" err="1">
                    <a:solidFill>
                      <a:schemeClr val="tx1"/>
                    </a:solidFill>
                  </a:rPr>
                  <a:t>CPU</a:t>
                </a:r>
                <a:r>
                  <a:rPr lang="fr-FR" sz="2000" dirty="0">
                    <a:solidFill>
                      <a:schemeClr val="tx1"/>
                    </a:solidFill>
                  </a:rPr>
                  <a:t> avec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  : </a:t>
                </a:r>
                <a:r>
                  <a:rPr lang="fr-FR" sz="2000" dirty="0">
                    <a:solidFill>
                      <a:srgbClr val="FF0000"/>
                    </a:solidFill>
                  </a:rPr>
                  <a:t>inatteignable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B9C4DE-CCE8-FE31-F5DD-B03B3732D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186" y="5317601"/>
                <a:ext cx="4746692" cy="11610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BE3DC96-4C4A-2EF4-4620-3F819FC8C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57" y="1749373"/>
            <a:ext cx="3673327" cy="47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56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>
            <a:extLst>
              <a:ext uri="{FF2B5EF4-FFF2-40B4-BE49-F238E27FC236}">
                <a16:creationId xmlns:a16="http://schemas.microsoft.com/office/drawing/2014/main" id="{D74B130D-43E2-C0DF-779D-6A68AFC0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de 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DA1D1ACC-778B-64A1-E079-2892976061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</p:spPr>
            <p:txBody>
              <a:bodyPr>
                <a:normAutofit/>
              </a:bodyPr>
              <a:lstStyle/>
              <a:p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Pistes de solutions</a:t>
                </a:r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fr-FR" sz="2000" b="1" dirty="0"/>
                  <a:t>Échantillonnage adaptatif</a:t>
                </a:r>
              </a:p>
              <a:p>
                <a:pPr marL="914400" lvl="1" indent="-457200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fr-FR" sz="2000" b="1" dirty="0"/>
                  <a:t>Méthodes multi-fidélité</a:t>
                </a:r>
              </a:p>
              <a:p>
                <a:pPr marL="1258858" lvl="2" indent="-342900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lphaUcPeriod"/>
                </a:pPr>
                <a:r>
                  <a:rPr lang="fr-FR" dirty="0"/>
                  <a:t>Utilisation complémentaire de simulations plus basse fidélité</a:t>
                </a:r>
              </a:p>
              <a:p>
                <a:pPr marL="1601749" lvl="3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RANS, maillage grossier, </a:t>
                </a:r>
                <a:r>
                  <a:rPr lang="fr-FR" dirty="0" err="1"/>
                  <a:t>etc</a:t>
                </a:r>
                <a:endParaRPr lang="fr-FR" dirty="0"/>
              </a:p>
              <a:p>
                <a:pPr marL="1608138" lvl="3" indent="-350838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Apprentissage de l’écart entre haute et basse fidélité</a:t>
                </a:r>
                <a:endParaRPr lang="fr-FR" b="1" dirty="0"/>
              </a:p>
              <a:p>
                <a:pPr marL="1258858" lvl="2" indent="-342900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lphaUcPeriod"/>
                </a:pPr>
                <a:endParaRPr lang="fr-FR" dirty="0"/>
              </a:p>
              <a:p>
                <a:pPr marL="1258858" lvl="2" indent="-342900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lphaUcPeriod"/>
                </a:pPr>
                <a:r>
                  <a:rPr lang="fr-FR" dirty="0"/>
                  <a:t>Découplage des formes d’incertitudes (</a:t>
                </a:r>
                <a:r>
                  <a:rPr lang="fr-FR" dirty="0" err="1"/>
                  <a:t>Nony</a:t>
                </a:r>
                <a:r>
                  <a:rPr lang="fr-FR" dirty="0"/>
                  <a:t> 2023)</a:t>
                </a:r>
              </a:p>
              <a:p>
                <a:pPr marL="1601749" lvl="3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Un modèle réduit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dirty="0"/>
                  <a:t> Écoulement </a:t>
                </a:r>
              </a:p>
              <a:p>
                <a:pPr marL="1601749" lvl="3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Un modèle simplifié (Lagrangien/RANS)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dirty="0"/>
                  <a:t> Concentration</a:t>
                </a:r>
              </a:p>
              <a:p>
                <a:pPr marL="1601749" lvl="3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b="1" dirty="0"/>
                  <a:t>Limite</a:t>
                </a:r>
                <a:r>
                  <a:rPr lang="fr-FR" dirty="0"/>
                  <a:t> : ne fonctionne que pour les espèces passives</a:t>
                </a:r>
              </a:p>
              <a:p>
                <a:pPr marL="1601749" lvl="3" indent="-342900">
                  <a:spcBef>
                    <a:spcPts val="600"/>
                  </a:spcBef>
                  <a:buClr>
                    <a:schemeClr val="tx1"/>
                  </a:buClr>
                  <a:buFont typeface="+mj-lt"/>
                  <a:buAutoNum type="alphaUcPeriod"/>
                </a:pPr>
                <a:endParaRPr lang="fr-FR" dirty="0"/>
              </a:p>
              <a:p>
                <a:pPr marL="1601749" lvl="3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fr-FR" dirty="0"/>
              </a:p>
              <a:p>
                <a:pPr marL="1258858" lvl="2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fr-FR" dirty="0"/>
              </a:p>
              <a:p>
                <a:pPr marL="1258858" lvl="2" indent="-342900">
                  <a:spcBef>
                    <a:spcPts val="600"/>
                  </a:spcBef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fr-FR" dirty="0"/>
              </a:p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fr-FR" sz="1000" dirty="0"/>
              </a:p>
            </p:txBody>
          </p:sp>
        </mc:Choice>
        <mc:Fallback xmlns="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DA1D1ACC-778B-64A1-E079-2892976061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  <a:blipFill>
                <a:blip r:embed="rId3"/>
                <a:stretch>
                  <a:fillRect l="-654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03D8CC70-13BF-4C8F-E8F3-4F258D51CF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2"/>
          <a:stretch/>
        </p:blipFill>
        <p:spPr>
          <a:xfrm>
            <a:off x="7873813" y="1263697"/>
            <a:ext cx="3481465" cy="261928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8BB44A4-569C-8BEC-2DE8-AA907F22F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172" y="3882978"/>
            <a:ext cx="3810279" cy="29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113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A58AA0-396E-E1C3-E541-B075B9DB1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20" y="1233162"/>
            <a:ext cx="5361548" cy="562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35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02A168C-0BF6-3CF7-19C1-5755B9442C43}"/>
              </a:ext>
            </a:extLst>
          </p:cNvPr>
          <p:cNvSpPr/>
          <p:nvPr/>
        </p:nvSpPr>
        <p:spPr>
          <a:xfrm>
            <a:off x="2425191" y="4371050"/>
            <a:ext cx="3475540" cy="693923"/>
          </a:xfrm>
          <a:prstGeom prst="roundRect">
            <a:avLst/>
          </a:prstGeom>
          <a:solidFill>
            <a:srgbClr val="00E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Variabilité interne micro-échelle de l’atmosphère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108C26DD-9560-19E1-173D-B9B890394460}"/>
              </a:ext>
            </a:extLst>
          </p:cNvPr>
          <p:cNvSpPr/>
          <p:nvPr/>
        </p:nvSpPr>
        <p:spPr>
          <a:xfrm>
            <a:off x="2422800" y="4374170"/>
            <a:ext cx="3475540" cy="693923"/>
          </a:xfrm>
          <a:prstGeom prst="roundRect">
            <a:avLst/>
          </a:prstGeom>
          <a:solidFill>
            <a:srgbClr val="00E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  <a:highlight>
                  <a:srgbClr val="FFFF00"/>
                </a:highlight>
              </a:rPr>
              <a:t>Variabilité interne micro-échelle de l’atmosphère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165C124-2EC1-6376-886E-424FC12768E6}"/>
              </a:ext>
            </a:extLst>
          </p:cNvPr>
          <p:cNvSpPr/>
          <p:nvPr/>
        </p:nvSpPr>
        <p:spPr>
          <a:xfrm>
            <a:off x="4407145" y="1650247"/>
            <a:ext cx="1864800" cy="393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Météorologiques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68C44F4-FDFD-2A21-D9ED-E61BEE43BEE5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3946917" y="2264160"/>
            <a:ext cx="4588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C1C4CF6-0997-48FF-14E1-1C9361927ED5}"/>
              </a:ext>
            </a:extLst>
          </p:cNvPr>
          <p:cNvCxnSpPr>
            <a:cxnSpLocks/>
            <a:stCxn id="45" idx="3"/>
            <a:endCxn id="11" idx="1"/>
          </p:cNvCxnSpPr>
          <p:nvPr/>
        </p:nvCxnSpPr>
        <p:spPr>
          <a:xfrm flipV="1">
            <a:off x="3946917" y="1846904"/>
            <a:ext cx="460228" cy="4172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09FBFB5-50D6-E594-9429-AA319806903E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3946917" y="2264160"/>
            <a:ext cx="458874" cy="399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>
            <a:extLst>
              <a:ext uri="{FF2B5EF4-FFF2-40B4-BE49-F238E27FC236}">
                <a16:creationId xmlns:a16="http://schemas.microsoft.com/office/drawing/2014/main" id="{BAC870BA-47B3-1D31-4A50-81042C6AA679}"/>
              </a:ext>
            </a:extLst>
          </p:cNvPr>
          <p:cNvCxnSpPr>
            <a:stCxn id="5" idx="3"/>
            <a:endCxn id="45" idx="1"/>
          </p:cNvCxnSpPr>
          <p:nvPr/>
        </p:nvCxnSpPr>
        <p:spPr>
          <a:xfrm flipV="1">
            <a:off x="1891652" y="2264160"/>
            <a:ext cx="526633" cy="61943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>
            <a:extLst>
              <a:ext uri="{FF2B5EF4-FFF2-40B4-BE49-F238E27FC236}">
                <a16:creationId xmlns:a16="http://schemas.microsoft.com/office/drawing/2014/main" id="{46F71C75-B64C-BEE3-139B-56CBC9B57CB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891652" y="2883598"/>
            <a:ext cx="543699" cy="669068"/>
          </a:xfrm>
          <a:prstGeom prst="bentConnector3">
            <a:avLst>
              <a:gd name="adj1" fmla="val 4787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560C8A4-C858-4658-D318-E47A3571443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891377" y="4718012"/>
            <a:ext cx="5338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9C20C20-0770-5B7F-3C66-CBE5282AB35C}"/>
              </a:ext>
            </a:extLst>
          </p:cNvPr>
          <p:cNvSpPr/>
          <p:nvPr/>
        </p:nvSpPr>
        <p:spPr>
          <a:xfrm>
            <a:off x="361356" y="4371050"/>
            <a:ext cx="1530021" cy="693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rgbClr val="00E3CC"/>
                </a:solidFill>
              </a:rPr>
              <a:t>Incertitudes </a:t>
            </a:r>
            <a:r>
              <a:rPr lang="fr-FR" sz="1800" b="1" dirty="0">
                <a:solidFill>
                  <a:srgbClr val="00E3CC"/>
                </a:solidFill>
              </a:rPr>
              <a:t>aléatoires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8AF85-1C57-CB46-92A4-2BF55916CACE}"/>
              </a:ext>
            </a:extLst>
          </p:cNvPr>
          <p:cNvSpPr/>
          <p:nvPr/>
        </p:nvSpPr>
        <p:spPr>
          <a:xfrm>
            <a:off x="361631" y="2536636"/>
            <a:ext cx="1530021" cy="693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rgbClr val="F03CE6"/>
                </a:solidFill>
              </a:rPr>
              <a:t>Incertitudes </a:t>
            </a:r>
            <a:r>
              <a:rPr lang="fr-FR" sz="1800" b="1" dirty="0">
                <a:solidFill>
                  <a:srgbClr val="F03CE6"/>
                </a:solidFill>
              </a:rPr>
              <a:t>épistémiques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46E864B2-5F7A-07EC-1452-DEE0A4DF6FD7}"/>
              </a:ext>
            </a:extLst>
          </p:cNvPr>
          <p:cNvSpPr/>
          <p:nvPr/>
        </p:nvSpPr>
        <p:spPr>
          <a:xfrm>
            <a:off x="2418285" y="1917198"/>
            <a:ext cx="1528632" cy="69392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Conditions aux limites</a:t>
            </a: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F2FF7182-3B7A-0EB3-9C80-756B31CF50BC}"/>
              </a:ext>
            </a:extLst>
          </p:cNvPr>
          <p:cNvSpPr txBox="1">
            <a:spLocks/>
          </p:cNvSpPr>
          <p:nvPr/>
        </p:nvSpPr>
        <p:spPr>
          <a:xfrm>
            <a:off x="3045030" y="5536395"/>
            <a:ext cx="7052615" cy="693923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Focus sur les incertitudes liées aux conditions atmosphériques</a:t>
            </a:r>
          </a:p>
        </p:txBody>
      </p:sp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8A47A688-4B0B-DBCE-F2C2-B8396A31FBD2}"/>
              </a:ext>
            </a:extLst>
          </p:cNvPr>
          <p:cNvSpPr/>
          <p:nvPr/>
        </p:nvSpPr>
        <p:spPr>
          <a:xfrm>
            <a:off x="3963984" y="3264400"/>
            <a:ext cx="227302" cy="58535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593877-121E-24B4-0AB6-567501249736}"/>
              </a:ext>
            </a:extLst>
          </p:cNvPr>
          <p:cNvSpPr/>
          <p:nvPr/>
        </p:nvSpPr>
        <p:spPr>
          <a:xfrm>
            <a:off x="2435351" y="3205704"/>
            <a:ext cx="1528633" cy="69392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Structurelles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D0CE791-1447-268E-F67F-101C2618524D}"/>
              </a:ext>
            </a:extLst>
          </p:cNvPr>
          <p:cNvSpPr/>
          <p:nvPr/>
        </p:nvSpPr>
        <p:spPr>
          <a:xfrm>
            <a:off x="4405791" y="2067503"/>
            <a:ext cx="1987506" cy="393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Source de polluants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83CFE74-3C8A-9652-5027-45F2262E6A97}"/>
              </a:ext>
            </a:extLst>
          </p:cNvPr>
          <p:cNvSpPr/>
          <p:nvPr/>
        </p:nvSpPr>
        <p:spPr>
          <a:xfrm>
            <a:off x="4405791" y="2466901"/>
            <a:ext cx="1866154" cy="393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Milieu bâti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36B0A51-D845-8FB8-3625-2EA61DACDF1E}"/>
              </a:ext>
            </a:extLst>
          </p:cNvPr>
          <p:cNvSpPr txBox="1"/>
          <p:nvPr/>
        </p:nvSpPr>
        <p:spPr>
          <a:xfrm>
            <a:off x="4091683" y="3264980"/>
            <a:ext cx="2306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- Modèle de sous-maille</a:t>
            </a:r>
          </a:p>
          <a:p>
            <a:r>
              <a:rPr lang="fr-FR" sz="1600" dirty="0"/>
              <a:t>- Schéma numérique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D894EE61-57F3-EF1D-BBBE-78CC810ECBEA}"/>
              </a:ext>
            </a:extLst>
          </p:cNvPr>
          <p:cNvSpPr txBox="1">
            <a:spLocks/>
          </p:cNvSpPr>
          <p:nvPr/>
        </p:nvSpPr>
        <p:spPr>
          <a:xfrm>
            <a:off x="6586249" y="3218132"/>
            <a:ext cx="4028225" cy="669068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FR" sz="1800" dirty="0">
                <a:solidFill>
                  <a:schemeClr val="tx1"/>
                </a:solidFill>
              </a:rPr>
              <a:t>Négligeables devant les autres formes d’incertitudes avec l’approche LES</a:t>
            </a:r>
            <a:endParaRPr lang="fr-FR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Accolade ouvrante 19">
            <a:extLst>
              <a:ext uri="{FF2B5EF4-FFF2-40B4-BE49-F238E27FC236}">
                <a16:creationId xmlns:a16="http://schemas.microsoft.com/office/drawing/2014/main" id="{C00DC311-5913-E974-B562-5C20BEC1C08A}"/>
              </a:ext>
            </a:extLst>
          </p:cNvPr>
          <p:cNvSpPr/>
          <p:nvPr/>
        </p:nvSpPr>
        <p:spPr>
          <a:xfrm flipH="1">
            <a:off x="6291868" y="3266814"/>
            <a:ext cx="192953" cy="585356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space réservé du contenu 1">
            <a:extLst>
              <a:ext uri="{FF2B5EF4-FFF2-40B4-BE49-F238E27FC236}">
                <a16:creationId xmlns:a16="http://schemas.microsoft.com/office/drawing/2014/main" id="{D6391950-A149-40FA-0FE6-AA42602FF2C5}"/>
              </a:ext>
            </a:extLst>
          </p:cNvPr>
          <p:cNvSpPr txBox="1">
            <a:spLocks/>
          </p:cNvSpPr>
          <p:nvPr/>
        </p:nvSpPr>
        <p:spPr>
          <a:xfrm>
            <a:off x="6571338" y="2109641"/>
            <a:ext cx="4028225" cy="669068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FR" sz="1800" dirty="0">
                <a:solidFill>
                  <a:schemeClr val="tx1"/>
                </a:solidFill>
              </a:rPr>
              <a:t>Non considérées dans cette étude</a:t>
            </a:r>
            <a:endParaRPr lang="fr-FR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E4627D3F-ED28-C516-1934-DA71A2B18914}"/>
              </a:ext>
            </a:extLst>
          </p:cNvPr>
          <p:cNvSpPr/>
          <p:nvPr/>
        </p:nvSpPr>
        <p:spPr>
          <a:xfrm flipH="1">
            <a:off x="6271945" y="2171181"/>
            <a:ext cx="192953" cy="585356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BF31E7FC-2B7B-CFA1-ABC9-F66DF169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509976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Incertitudes </a:t>
            </a:r>
            <a:r>
              <a:rPr lang="fr-FR" sz="4000">
                <a:solidFill>
                  <a:schemeClr val="accent1">
                    <a:lumMod val="75000"/>
                  </a:schemeClr>
                </a:solidFill>
              </a:rPr>
              <a:t>liée à la dispersion 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à micro-échelle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5CBFCF80-C565-7224-38F5-296935DFF495}"/>
              </a:ext>
            </a:extLst>
          </p:cNvPr>
          <p:cNvSpPr/>
          <p:nvPr/>
        </p:nvSpPr>
        <p:spPr>
          <a:xfrm>
            <a:off x="4411877" y="1644284"/>
            <a:ext cx="1864800" cy="393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  <a:highlight>
                  <a:srgbClr val="FFFF00"/>
                </a:highlight>
              </a:rPr>
              <a:t>Météorologiques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551E83C-56CF-D01D-A4F7-E11975B94C32}"/>
              </a:ext>
            </a:extLst>
          </p:cNvPr>
          <p:cNvSpPr txBox="1"/>
          <p:nvPr/>
        </p:nvSpPr>
        <p:spPr>
          <a:xfrm>
            <a:off x="6571961" y="3910015"/>
            <a:ext cx="4272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(García-Sanchez et al. 2018, </a:t>
            </a:r>
            <a:r>
              <a:rPr lang="fr-FR" sz="1600" dirty="0" err="1">
                <a:solidFill>
                  <a:schemeClr val="tx1"/>
                </a:solidFill>
              </a:rPr>
              <a:t>Dauxois</a:t>
            </a:r>
            <a:r>
              <a:rPr lang="fr-FR" sz="1600" dirty="0">
                <a:solidFill>
                  <a:schemeClr val="tx1"/>
                </a:solidFill>
              </a:rPr>
              <a:t> et al. 2021)</a:t>
            </a:r>
          </a:p>
        </p:txBody>
      </p:sp>
    </p:spTree>
    <p:extLst>
      <p:ext uri="{BB962C8B-B14F-4D97-AF65-F5344CB8AC3E}">
        <p14:creationId xmlns:p14="http://schemas.microsoft.com/office/powerpoint/2010/main" val="110195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7" grpId="0" animBg="1"/>
      <p:bldP spid="13" grpId="0" animBg="1"/>
      <p:bldP spid="20" grpId="0" animBg="1"/>
      <p:bldP spid="29" grpId="0" animBg="1"/>
      <p:bldP spid="30" grpId="0" animBg="1"/>
      <p:bldP spid="42" grpId="0"/>
      <p:bldP spid="4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Application au cas MUST n°2681829</a:t>
            </a:r>
            <a:endParaRPr lang="fr-FR" dirty="0"/>
          </a:p>
          <a:p>
            <a:pPr lvl="1">
              <a:buClr>
                <a:schemeClr val="tx1"/>
              </a:buClr>
            </a:pPr>
            <a:r>
              <a:rPr lang="fr-FR" b="1" dirty="0"/>
              <a:t>Quantification de l’erreur d’ébauche </a:t>
            </a:r>
          </a:p>
          <a:p>
            <a:pPr marL="1315321" lvl="2" indent="-4572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Statistiques des écarts entre les stations SAMS #8 et #9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F364EE-A0CA-ACC4-903E-F1CDF18CA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70" y="2713906"/>
            <a:ext cx="4337499" cy="24398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317DBB-C3B6-3CB2-3DAB-31E79D68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3" b="57445"/>
          <a:stretch/>
        </p:blipFill>
        <p:spPr>
          <a:xfrm>
            <a:off x="6793035" y="1209980"/>
            <a:ext cx="5400553" cy="2127692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971D85-24F1-72BF-01B3-FF6A59365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8" b="57445"/>
          <a:stretch/>
        </p:blipFill>
        <p:spPr>
          <a:xfrm>
            <a:off x="7917114" y="3337672"/>
            <a:ext cx="2928395" cy="2190183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E2B779-5927-F34F-26F9-4607E4E6564C}"/>
              </a:ext>
            </a:extLst>
          </p:cNvPr>
          <p:cNvSpPr txBox="1"/>
          <p:nvPr/>
        </p:nvSpPr>
        <p:spPr>
          <a:xfrm>
            <a:off x="1532493" y="5176513"/>
            <a:ext cx="4739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Position des stations météo les plus proches du site expérimental de la campagne MUST</a:t>
            </a: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D9033F67-3DCB-A3B3-C141-A3262105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</p:spTree>
    <p:extLst>
      <p:ext uri="{BB962C8B-B14F-4D97-AF65-F5344CB8AC3E}">
        <p14:creationId xmlns:p14="http://schemas.microsoft.com/office/powerpoint/2010/main" val="38514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6B35C7AC-229C-FB4D-DEF2-0C579236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4F73B1-3287-935A-AB7D-716266E440B7}"/>
              </a:ext>
            </a:extLst>
          </p:cNvPr>
          <p:cNvSpPr txBox="1"/>
          <p:nvPr/>
        </p:nvSpPr>
        <p:spPr>
          <a:xfrm>
            <a:off x="320039" y="1207008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Anamorphose de la vitesse de friction</a:t>
            </a:r>
            <a:endParaRPr lang="fr-FR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41BC629-C187-9618-E568-0C5220C0D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95" y="2681535"/>
            <a:ext cx="8658798" cy="348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5D8164A-27B1-3EA5-540B-96F9B7769C90}"/>
                  </a:ext>
                </a:extLst>
              </p:cNvPr>
              <p:cNvSpPr txBox="1"/>
              <p:nvPr/>
            </p:nvSpPr>
            <p:spPr>
              <a:xfrm>
                <a:off x="2684885" y="1809684"/>
                <a:ext cx="61308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acc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5D8164A-27B1-3EA5-540B-96F9B7769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885" y="1809684"/>
                <a:ext cx="613088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25643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DECBC4-65D1-92E5-6885-45E966B6542E}"/>
              </a:ext>
            </a:extLst>
          </p:cNvPr>
          <p:cNvSpPr txBox="1"/>
          <p:nvPr/>
        </p:nvSpPr>
        <p:spPr>
          <a:xfrm>
            <a:off x="320039" y="1207008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Set-up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assimilation de données</a:t>
            </a: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074D90-CE60-7736-ACA8-DB9982CF4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194" y="1809684"/>
            <a:ext cx="65532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247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DECBC4-65D1-92E5-6885-45E966B6542E}"/>
              </a:ext>
            </a:extLst>
          </p:cNvPr>
          <p:cNvSpPr txBox="1"/>
          <p:nvPr/>
        </p:nvSpPr>
        <p:spPr>
          <a:xfrm>
            <a:off x="320039" y="1207008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Effet du nombre de membres et bruit d’échantillonnage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0DB8E4-C8B5-EE3B-634D-956734244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02" y="1809684"/>
            <a:ext cx="7772400" cy="43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52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DECBC4-65D1-92E5-6885-45E966B6542E}"/>
              </a:ext>
            </a:extLst>
          </p:cNvPr>
          <p:cNvSpPr txBox="1"/>
          <p:nvPr/>
        </p:nvSpPr>
        <p:spPr>
          <a:xfrm>
            <a:off x="320039" y="1207008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Effet du nombre de membres et bruit d’échantillonnage (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twin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experiment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0DB8E4-C8B5-EE3B-634D-956734244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02" y="1809684"/>
            <a:ext cx="7772400" cy="43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156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DECBC4-65D1-92E5-6885-45E966B6542E}"/>
              </a:ext>
            </a:extLst>
          </p:cNvPr>
          <p:cNvSpPr txBox="1"/>
          <p:nvPr/>
        </p:nvSpPr>
        <p:spPr>
          <a:xfrm>
            <a:off x="320039" y="1207008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de l’assimilation de données : profils horizontaux</a:t>
            </a: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A65C6A-49A8-9B27-B869-D17832292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6" y="1809684"/>
            <a:ext cx="5395976" cy="504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298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DECBC4-65D1-92E5-6885-45E966B6542E}"/>
              </a:ext>
            </a:extLst>
          </p:cNvPr>
          <p:cNvSpPr txBox="1"/>
          <p:nvPr/>
        </p:nvSpPr>
        <p:spPr>
          <a:xfrm>
            <a:off x="320039" y="1207008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de l’assimilation de données : profils verticaux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60ADFA-9F63-52E5-0B8C-FDEE0EE9F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2"/>
          <a:stretch/>
        </p:blipFill>
        <p:spPr>
          <a:xfrm>
            <a:off x="3130524" y="1809684"/>
            <a:ext cx="3931288" cy="48784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D06A1-394E-8896-135A-CE418DAA2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4"/>
          <a:stretch/>
        </p:blipFill>
        <p:spPr>
          <a:xfrm>
            <a:off x="7175681" y="2280492"/>
            <a:ext cx="4597150" cy="1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89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A8DA02-1221-1F87-2D9F-938A2634B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98"/>
          <a:stretch/>
        </p:blipFill>
        <p:spPr>
          <a:xfrm>
            <a:off x="7533409" y="2541399"/>
            <a:ext cx="4198611" cy="16872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3A20F8-81DF-A5B3-0A15-1600958A7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6"/>
          <a:stretch/>
        </p:blipFill>
        <p:spPr>
          <a:xfrm>
            <a:off x="3979718" y="2227569"/>
            <a:ext cx="3780113" cy="463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D5D1B9B1-C171-BF17-BB83-0246A673F85F}"/>
                  </a:ext>
                </a:extLst>
              </p:cNvPr>
              <p:cNvSpPr/>
              <p:nvPr/>
            </p:nvSpPr>
            <p:spPr>
              <a:xfrm>
                <a:off x="7951907" y="4782031"/>
                <a:ext cx="3780113" cy="898471"/>
              </a:xfrm>
              <a:prstGeom prst="roundRect">
                <a:avLst>
                  <a:gd name="adj" fmla="val 7189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1800" b="1" dirty="0"/>
                  <a:t>Grande sensibilité au choix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fr-FR" sz="1800" b="1" dirty="0"/>
              </a:p>
            </p:txBody>
          </p:sp>
        </mc:Choice>
        <mc:Fallback xmlns="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D5D1B9B1-C171-BF17-BB83-0246A673F8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907" y="4782031"/>
                <a:ext cx="3780113" cy="898471"/>
              </a:xfrm>
              <a:prstGeom prst="roundRect">
                <a:avLst>
                  <a:gd name="adj" fmla="val 7189"/>
                </a:avLst>
              </a:prstGeom>
              <a:blipFill>
                <a:blip r:embed="rId4"/>
                <a:stretch>
                  <a:fillRect l="-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57119EC-CB2A-9468-0585-ECB2803635A1}"/>
                  </a:ext>
                </a:extLst>
              </p:cNvPr>
              <p:cNvSpPr/>
              <p:nvPr/>
            </p:nvSpPr>
            <p:spPr>
              <a:xfrm>
                <a:off x="5223409" y="1705918"/>
                <a:ext cx="1506681" cy="3991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fr-FR" sz="1800" dirty="0"/>
                  <a:t> ppm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57119EC-CB2A-9468-0585-ECB2803635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409" y="1705918"/>
                <a:ext cx="1506681" cy="399118"/>
              </a:xfrm>
              <a:prstGeom prst="rect">
                <a:avLst/>
              </a:prstGeom>
              <a:blipFill>
                <a:blip r:embed="rId5"/>
                <a:stretch>
                  <a:fillRect r="-826" b="-176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AEBA75B2-8348-114E-56D5-A27975F065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330"/>
          <a:stretch/>
        </p:blipFill>
        <p:spPr>
          <a:xfrm>
            <a:off x="26259" y="2227569"/>
            <a:ext cx="3796470" cy="4630431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0E39FF6-3D4B-3946-0F6D-85204107356D}"/>
              </a:ext>
            </a:extLst>
          </p:cNvPr>
          <p:cNvCxnSpPr/>
          <p:nvPr/>
        </p:nvCxnSpPr>
        <p:spPr>
          <a:xfrm>
            <a:off x="3886199" y="1668673"/>
            <a:ext cx="0" cy="518932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7DECBC4-65D1-92E5-6885-45E966B6542E}"/>
                  </a:ext>
                </a:extLst>
              </p:cNvPr>
              <p:cNvSpPr txBox="1"/>
              <p:nvPr/>
            </p:nvSpPr>
            <p:spPr>
              <a:xfrm>
                <a:off x="320039" y="1207008"/>
                <a:ext cx="108605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v"/>
                </a:pPr>
                <a:r>
                  <a:rPr lang="fr-FR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Effet de l’anamorphose de la concentration : 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fr-F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7DECBC4-65D1-92E5-6885-45E966B65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" y="1207008"/>
                <a:ext cx="10860579" cy="461665"/>
              </a:xfrm>
              <a:prstGeom prst="rect">
                <a:avLst/>
              </a:prstGeom>
              <a:blipFill>
                <a:blip r:embed="rId7"/>
                <a:stretch>
                  <a:fillRect l="-700" t="-8108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93AED29-002E-679B-0557-C10F3E9A5A5C}"/>
                  </a:ext>
                </a:extLst>
              </p:cNvPr>
              <p:cNvSpPr/>
              <p:nvPr/>
            </p:nvSpPr>
            <p:spPr>
              <a:xfrm>
                <a:off x="1171153" y="1705918"/>
                <a:ext cx="1644783" cy="3991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=0.04</m:t>
                    </m:r>
                  </m:oMath>
                </a14:m>
                <a:r>
                  <a:rPr lang="fr-FR" sz="1800" dirty="0"/>
                  <a:t> ppm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93AED29-002E-679B-0557-C10F3E9A5A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153" y="1705918"/>
                <a:ext cx="1644783" cy="399118"/>
              </a:xfrm>
              <a:prstGeom prst="rect">
                <a:avLst/>
              </a:prstGeom>
              <a:blipFill>
                <a:blip r:embed="rId8"/>
                <a:stretch>
                  <a:fillRect b="-176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9100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A8DA02-1221-1F87-2D9F-938A2634B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98"/>
          <a:stretch/>
        </p:blipFill>
        <p:spPr>
          <a:xfrm>
            <a:off x="7533409" y="2541399"/>
            <a:ext cx="4198611" cy="1687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57119EC-CB2A-9468-0585-ECB2803635A1}"/>
                  </a:ext>
                </a:extLst>
              </p:cNvPr>
              <p:cNvSpPr/>
              <p:nvPr/>
            </p:nvSpPr>
            <p:spPr>
              <a:xfrm>
                <a:off x="5223409" y="1705918"/>
                <a:ext cx="1506681" cy="3991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fr-FR" sz="1800" dirty="0"/>
                  <a:t> ppm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57119EC-CB2A-9468-0585-ECB2803635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409" y="1705918"/>
                <a:ext cx="1506681" cy="399118"/>
              </a:xfrm>
              <a:prstGeom prst="rect">
                <a:avLst/>
              </a:prstGeom>
              <a:blipFill>
                <a:blip r:embed="rId4"/>
                <a:stretch>
                  <a:fillRect r="-826" b="-176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0E39FF6-3D4B-3946-0F6D-85204107356D}"/>
              </a:ext>
            </a:extLst>
          </p:cNvPr>
          <p:cNvCxnSpPr/>
          <p:nvPr/>
        </p:nvCxnSpPr>
        <p:spPr>
          <a:xfrm>
            <a:off x="3886199" y="1668673"/>
            <a:ext cx="0" cy="518932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7DECBC4-65D1-92E5-6885-45E966B6542E}"/>
                  </a:ext>
                </a:extLst>
              </p:cNvPr>
              <p:cNvSpPr txBox="1"/>
              <p:nvPr/>
            </p:nvSpPr>
            <p:spPr>
              <a:xfrm>
                <a:off x="320039" y="1207008"/>
                <a:ext cx="108605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v"/>
                </a:pPr>
                <a:r>
                  <a:rPr lang="fr-FR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Effet de l’anamorphose de la concentration : 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fr-F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7DECBC4-65D1-92E5-6885-45E966B65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" y="1207008"/>
                <a:ext cx="10860579" cy="461665"/>
              </a:xfrm>
              <a:prstGeom prst="rect">
                <a:avLst/>
              </a:prstGeom>
              <a:blipFill>
                <a:blip r:embed="rId5"/>
                <a:stretch>
                  <a:fillRect l="-700" t="-8108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93AED29-002E-679B-0557-C10F3E9A5A5C}"/>
                  </a:ext>
                </a:extLst>
              </p:cNvPr>
              <p:cNvSpPr/>
              <p:nvPr/>
            </p:nvSpPr>
            <p:spPr>
              <a:xfrm>
                <a:off x="1171153" y="1705918"/>
                <a:ext cx="1644783" cy="3991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=0.04</m:t>
                    </m:r>
                  </m:oMath>
                </a14:m>
                <a:r>
                  <a:rPr lang="fr-FR" sz="1800" dirty="0"/>
                  <a:t> ppm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93AED29-002E-679B-0557-C10F3E9A5A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153" y="1705918"/>
                <a:ext cx="1644783" cy="399118"/>
              </a:xfrm>
              <a:prstGeom prst="rect">
                <a:avLst/>
              </a:prstGeom>
              <a:blipFill>
                <a:blip r:embed="rId6"/>
                <a:stretch>
                  <a:fillRect b="-176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E65858BC-9838-A26C-2F81-AF4651D4DA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875"/>
          <a:stretch/>
        </p:blipFill>
        <p:spPr>
          <a:xfrm>
            <a:off x="3959336" y="2227568"/>
            <a:ext cx="3759014" cy="46304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ED4E47-4A39-7BEB-73B1-527AC40251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4875"/>
          <a:stretch/>
        </p:blipFill>
        <p:spPr>
          <a:xfrm>
            <a:off x="124292" y="2227568"/>
            <a:ext cx="3688771" cy="4633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6362B7-0D8C-FDD7-1F69-E53480718A65}"/>
              </a:ext>
            </a:extLst>
          </p:cNvPr>
          <p:cNvSpPr/>
          <p:nvPr/>
        </p:nvSpPr>
        <p:spPr>
          <a:xfrm>
            <a:off x="2897526" y="2227569"/>
            <a:ext cx="2164384" cy="399118"/>
          </a:xfrm>
          <a:prstGeom prst="rect">
            <a:avLst/>
          </a:prstGeom>
          <a:solidFill>
            <a:schemeClr val="bg1"/>
          </a:solidFill>
          <a:ln>
            <a:solidFill>
              <a:srgbClr val="FF39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rgbClr val="FF39E6"/>
                </a:solidFill>
              </a:rPr>
              <a:t>En concentration log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5259249-3622-5C80-2AC1-501478E289DF}"/>
              </a:ext>
            </a:extLst>
          </p:cNvPr>
          <p:cNvSpPr/>
          <p:nvPr/>
        </p:nvSpPr>
        <p:spPr>
          <a:xfrm>
            <a:off x="8270075" y="4374469"/>
            <a:ext cx="3780113" cy="2069364"/>
          </a:xfrm>
          <a:prstGeom prst="roundRect">
            <a:avLst>
              <a:gd name="adj" fmla="val 718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b="1" dirty="0"/>
              <a:t>Les profils de concentration log sont plus représentatifs des écarts que voit le système d’assimilation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1897024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IV – Assimilation de données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7DECBC4-65D1-92E5-6885-45E966B6542E}"/>
                  </a:ext>
                </a:extLst>
              </p:cNvPr>
              <p:cNvSpPr txBox="1"/>
              <p:nvPr/>
            </p:nvSpPr>
            <p:spPr>
              <a:xfrm>
                <a:off x="320039" y="1207008"/>
                <a:ext cx="10860579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v"/>
                </a:pPr>
                <a:r>
                  <a:rPr lang="fr-FR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Effet de l’anamorphose de la concentration : 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fr-F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fr-FR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fr-FR" sz="2000" dirty="0"/>
                  <a:t>Plus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2000" b="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sz="2000" dirty="0"/>
                  <a:t> est faible plus on donne du poids aux faibles concentrations</a:t>
                </a:r>
              </a:p>
              <a:p>
                <a:pPr marL="800100" lvl="1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fr-FR" sz="2000" dirty="0"/>
                  <a:t>Exemple pour un écart de 1ppm en fonction de la concentration observée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7DECBC4-65D1-92E5-6885-45E966B65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" y="1207008"/>
                <a:ext cx="10860579" cy="1231106"/>
              </a:xfrm>
              <a:prstGeom prst="rect">
                <a:avLst/>
              </a:prstGeom>
              <a:blipFill>
                <a:blip r:embed="rId3"/>
                <a:stretch>
                  <a:fillRect l="-700" t="-3093" b="-82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9CC25D2E-E8FD-C980-D874-8B4A9436D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261"/>
          <a:stretch/>
        </p:blipFill>
        <p:spPr>
          <a:xfrm>
            <a:off x="2586552" y="2435029"/>
            <a:ext cx="3531102" cy="30208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5313DE-364E-B12C-6ED6-17D0FFD15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8" t="67186" b="-1"/>
          <a:stretch/>
        </p:blipFill>
        <p:spPr>
          <a:xfrm>
            <a:off x="6525731" y="2844146"/>
            <a:ext cx="3716871" cy="2179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C2AD62BF-BC4E-5A46-8F3D-615A711024C2}"/>
                  </a:ext>
                </a:extLst>
              </p:cNvPr>
              <p:cNvSpPr/>
              <p:nvPr/>
            </p:nvSpPr>
            <p:spPr>
              <a:xfrm>
                <a:off x="2929972" y="5564289"/>
                <a:ext cx="5640712" cy="885310"/>
              </a:xfrm>
              <a:prstGeom prst="roundRect">
                <a:avLst>
                  <a:gd name="adj" fmla="val 7189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1800" dirty="0">
                    <a:solidFill>
                      <a:schemeClr val="bg1"/>
                    </a:solidFill>
                  </a:rPr>
                  <a:t>Nécessité de définir un critère pour choisir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fr-FR" sz="18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fr-FR" sz="6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1800" dirty="0">
                    <a:solidFill>
                      <a:schemeClr val="bg1"/>
                    </a:solidFill>
                  </a:rPr>
                  <a:t>Problème : dépend fortement du réseau d’observation</a:t>
                </a:r>
              </a:p>
            </p:txBody>
          </p:sp>
        </mc:Choice>
        <mc:Fallback xmlns="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C2AD62BF-BC4E-5A46-8F3D-615A711024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972" y="5564289"/>
                <a:ext cx="5640712" cy="885310"/>
              </a:xfrm>
              <a:prstGeom prst="roundRect">
                <a:avLst>
                  <a:gd name="adj" fmla="val 7189"/>
                </a:avLst>
              </a:prstGeom>
              <a:blipFill>
                <a:blip r:embed="rId5"/>
                <a:stretch>
                  <a:fillRect l="-448" b="-27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22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F3C215-309D-537B-AB49-B84C5201ED27}"/>
              </a:ext>
            </a:extLst>
          </p:cNvPr>
          <p:cNvSpPr txBox="1">
            <a:spLocks/>
          </p:cNvSpPr>
          <p:nvPr/>
        </p:nvSpPr>
        <p:spPr>
          <a:xfrm>
            <a:off x="240310" y="1263695"/>
            <a:ext cx="11303989" cy="550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Choix du vecteur de contrôle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fr-FR" b="1" dirty="0"/>
              <a:t>Estimation des paramètres de conditions aux limites météorologiques</a:t>
            </a: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fr-FR" u="sng" dirty="0"/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fr-FR" u="sng" dirty="0"/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fr-FR" u="sng" dirty="0"/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fr-FR" u="sng" dirty="0"/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fr-FR" u="sng" dirty="0"/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fr-FR" u="sng" dirty="0"/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fr-FR" u="sng" dirty="0"/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b="1" dirty="0"/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b="1" dirty="0"/>
              <a:t>Cohérent avec la littérature :</a:t>
            </a:r>
          </a:p>
          <a:p>
            <a:pPr marL="1201012" lvl="3" indent="0">
              <a:buClr>
                <a:schemeClr val="tx1"/>
              </a:buClr>
              <a:buNone/>
            </a:pPr>
            <a:r>
              <a:rPr lang="fr-FR" dirty="0">
                <a:latin typeface="+mn-lt"/>
              </a:rPr>
              <a:t>Mons et al. 2017, Sousa et al. 2018, Sousa et  </a:t>
            </a:r>
            <a:r>
              <a:rPr lang="fr-FR" dirty="0" err="1">
                <a:latin typeface="+mn-lt"/>
              </a:rPr>
              <a:t>Gorlé</a:t>
            </a:r>
            <a:r>
              <a:rPr lang="fr-FR" dirty="0">
                <a:latin typeface="+mn-lt"/>
              </a:rPr>
              <a:t>. 2019, </a:t>
            </a:r>
            <a:r>
              <a:rPr lang="fr-FR" dirty="0" err="1">
                <a:latin typeface="+mn-lt"/>
              </a:rPr>
              <a:t>Defforge</a:t>
            </a:r>
            <a:r>
              <a:rPr lang="fr-FR" dirty="0">
                <a:latin typeface="+mn-lt"/>
              </a:rPr>
              <a:t> et al. 2019, </a:t>
            </a:r>
            <a:r>
              <a:rPr lang="fr-FR" dirty="0" err="1">
                <a:latin typeface="+mn-lt"/>
              </a:rPr>
              <a:t>Defforge</a:t>
            </a:r>
            <a:r>
              <a:rPr lang="fr-FR" dirty="0">
                <a:latin typeface="+mn-lt"/>
              </a:rPr>
              <a:t> et al. 2021</a:t>
            </a:r>
            <a:endParaRPr lang="fr-FR" b="1" dirty="0"/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fr-FR" sz="1800" dirty="0">
              <a:latin typeface="+mn-lt"/>
            </a:endParaRPr>
          </a:p>
          <a:p>
            <a:pPr lvl="2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Approche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1DDFD3-74C3-634D-26DA-47FB8C74E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186" y="2569746"/>
            <a:ext cx="8105240" cy="25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519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V – Miscellanées</a:t>
            </a:r>
          </a:p>
        </p:txBody>
      </p:sp>
      <p:sp>
        <p:nvSpPr>
          <p:cNvPr id="4" name="Espace réservé du contenu 34">
            <a:extLst>
              <a:ext uri="{FF2B5EF4-FFF2-40B4-BE49-F238E27FC236}">
                <a16:creationId xmlns:a16="http://schemas.microsoft.com/office/drawing/2014/main" id="{0346C1B8-2F28-FEF5-0854-CEC0C2EE9E85}"/>
              </a:ext>
            </a:extLst>
          </p:cNvPr>
          <p:cNvSpPr txBox="1">
            <a:spLocks/>
          </p:cNvSpPr>
          <p:nvPr/>
        </p:nvSpPr>
        <p:spPr>
          <a:xfrm>
            <a:off x="240310" y="1263698"/>
            <a:ext cx="12178517" cy="1367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Bilan des émissions de gaz à effet de serre de la thèse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9A591C-678A-E66B-11DF-69EEA854F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00" y="2631174"/>
            <a:ext cx="7992321" cy="3787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7D412B-460D-DAE4-55A8-1E99E072CEC3}"/>
              </a:ext>
            </a:extLst>
          </p:cNvPr>
          <p:cNvSpPr/>
          <p:nvPr/>
        </p:nvSpPr>
        <p:spPr>
          <a:xfrm>
            <a:off x="3974648" y="1947436"/>
            <a:ext cx="3118599" cy="552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(3ans) = 14 </a:t>
            </a:r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</a:t>
            </a:r>
            <a:r>
              <a:rPr lang="en-GB" sz="2200" b="1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CO2eq</a:t>
            </a:r>
            <a:endParaRPr lang="fr-FR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34">
                <a:extLst>
                  <a:ext uri="{FF2B5EF4-FFF2-40B4-BE49-F238E27FC236}">
                    <a16:creationId xmlns:a16="http://schemas.microsoft.com/office/drawing/2014/main" id="{A55B6A75-2436-9A8C-7616-43B23647D8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3272" y="1843927"/>
                <a:ext cx="5045563" cy="7875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tx1"/>
                  </a:buClr>
                  <a:buNone/>
                </a:pPr>
                <a:r>
                  <a:rPr lang="fr-FR" sz="1800" dirty="0">
                    <a:solidFill>
                      <a:schemeClr val="tx1"/>
                    </a:solidFill>
                  </a:rPr>
                  <a:t>- 1   </a:t>
                </a:r>
                <a:r>
                  <a:rPr lang="en-GB" sz="1800" dirty="0">
                    <a:solidFill>
                      <a:schemeClr val="tx1"/>
                    </a:solidFill>
                    <a:sym typeface="Wingdings" pitchFamily="2" charset="2"/>
                  </a:rPr>
                  <a:t>t</a:t>
                </a:r>
                <a:r>
                  <a:rPr lang="en-GB" sz="1800" baseline="-25000" dirty="0">
                    <a:solidFill>
                      <a:schemeClr val="tx1"/>
                    </a:solidFill>
                    <a:sym typeface="Wingdings" pitchFamily="2" charset="2"/>
                  </a:rPr>
                  <a:t>CO2eq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 1 A/R Paris – New-York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r>
                  <a:rPr lang="fr-FR" sz="1800" dirty="0">
                    <a:solidFill>
                      <a:schemeClr val="tx1"/>
                    </a:solidFill>
                  </a:rPr>
                  <a:t>- 10 </a:t>
                </a:r>
                <a:r>
                  <a:rPr lang="en-GB" sz="1800" dirty="0">
                    <a:solidFill>
                      <a:schemeClr val="tx1"/>
                    </a:solidFill>
                    <a:sym typeface="Wingdings" pitchFamily="2" charset="2"/>
                  </a:rPr>
                  <a:t>t</a:t>
                </a:r>
                <a:r>
                  <a:rPr lang="en-GB" sz="1800" baseline="-25000" dirty="0">
                    <a:solidFill>
                      <a:schemeClr val="tx1"/>
                    </a:solidFill>
                    <a:sym typeface="Wingdings" pitchFamily="2" charset="2"/>
                  </a:rPr>
                  <a:t>CO2eq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Émissions/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hab</a:t>
                </a:r>
                <a:r>
                  <a:rPr lang="fr-FR" sz="1800" dirty="0">
                    <a:solidFill>
                      <a:schemeClr val="tx1"/>
                    </a:solidFill>
                  </a:rPr>
                  <a:t> en France en 2022</a:t>
                </a:r>
              </a:p>
            </p:txBody>
          </p:sp>
        </mc:Choice>
        <mc:Fallback xmlns="">
          <p:sp>
            <p:nvSpPr>
              <p:cNvPr id="11" name="Espace réservé du contenu 34">
                <a:extLst>
                  <a:ext uri="{FF2B5EF4-FFF2-40B4-BE49-F238E27FC236}">
                    <a16:creationId xmlns:a16="http://schemas.microsoft.com/office/drawing/2014/main" id="{A55B6A75-2436-9A8C-7616-43B23647D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272" y="1843927"/>
                <a:ext cx="5045563" cy="787516"/>
              </a:xfrm>
              <a:prstGeom prst="rect">
                <a:avLst/>
              </a:prstGeom>
              <a:blipFill>
                <a:blip r:embed="rId4"/>
                <a:stretch>
                  <a:fillRect l="-1005" t="-1563" b="-109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0F4ECC9F-73CE-C0AE-2730-92A9E8CF56D3}"/>
              </a:ext>
            </a:extLst>
          </p:cNvPr>
          <p:cNvSpPr/>
          <p:nvPr/>
        </p:nvSpPr>
        <p:spPr>
          <a:xfrm>
            <a:off x="7363326" y="1895816"/>
            <a:ext cx="149946" cy="68373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61587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V – Miscellanées</a:t>
            </a:r>
          </a:p>
        </p:txBody>
      </p:sp>
      <p:sp>
        <p:nvSpPr>
          <p:cNvPr id="4" name="Espace réservé du contenu 34">
            <a:extLst>
              <a:ext uri="{FF2B5EF4-FFF2-40B4-BE49-F238E27FC236}">
                <a16:creationId xmlns:a16="http://schemas.microsoft.com/office/drawing/2014/main" id="{0346C1B8-2F28-FEF5-0854-CEC0C2EE9E85}"/>
              </a:ext>
            </a:extLst>
          </p:cNvPr>
          <p:cNvSpPr txBox="1">
            <a:spLocks/>
          </p:cNvSpPr>
          <p:nvPr/>
        </p:nvSpPr>
        <p:spPr>
          <a:xfrm>
            <a:off x="240310" y="1263698"/>
            <a:ext cx="12178517" cy="282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Bilan des émissions de gaz à effet de serre liées au calcul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endParaRPr lang="fr-FR" b="1" dirty="0"/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endParaRPr lang="fr-FR" b="1" dirty="0"/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fr-FR" b="1" dirty="0"/>
              <a:t>Historique :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D412B-460D-DAE4-55A8-1E99E072CEC3}"/>
                  </a:ext>
                </a:extLst>
              </p:cNvPr>
              <p:cNvSpPr/>
              <p:nvPr/>
            </p:nvSpPr>
            <p:spPr>
              <a:xfrm>
                <a:off x="2359147" y="1944255"/>
                <a:ext cx="7940842" cy="55226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Heures de calcul effectuées : 8.8 </a:t>
                </a:r>
                <a:r>
                  <a:rPr lang="fr-FR" sz="2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Mh</a:t>
                </a:r>
                <a:r>
                  <a:rPr lang="fr-FR" sz="2200" b="1" baseline="-25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CPU</a:t>
                </a:r>
                <a:r>
                  <a:rPr lang="fr-FR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⇔</m:t>
                    </m:r>
                  </m:oMath>
                </a14:m>
                <a:r>
                  <a:rPr lang="fr-FR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lang="fr-FR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t</a:t>
                </a:r>
                <a:r>
                  <a:rPr lang="fr-FR" sz="2200" b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CO2eq</a:t>
                </a:r>
                <a:r>
                  <a:rPr lang="fr-FR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(73% total)</a:t>
                </a:r>
                <a:endParaRPr lang="fr-FR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D412B-460D-DAE4-55A8-1E99E072CE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147" y="1944255"/>
                <a:ext cx="7940842" cy="552262"/>
              </a:xfrm>
              <a:prstGeom prst="rect">
                <a:avLst/>
              </a:prstGeom>
              <a:blipFill>
                <a:blip r:embed="rId3"/>
                <a:stretch>
                  <a:fillRect b="-10870"/>
                </a:stretch>
              </a:blipFill>
              <a:ln w="1905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D914C2F1-F956-2DB4-CC1B-9D03CEE24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6" y="3302102"/>
            <a:ext cx="7270954" cy="3128665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CA71D13-ADAC-1788-1CC4-3F299A63AF20}"/>
              </a:ext>
            </a:extLst>
          </p:cNvPr>
          <p:cNvSpPr/>
          <p:nvPr/>
        </p:nvSpPr>
        <p:spPr>
          <a:xfrm>
            <a:off x="8543918" y="3900516"/>
            <a:ext cx="2892284" cy="1693786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L’ensemble de 200 LES compte pour :</a:t>
            </a: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- 5.7 </a:t>
            </a:r>
            <a:r>
              <a:rPr lang="fr-FR" sz="2000" dirty="0" err="1">
                <a:solidFill>
                  <a:schemeClr val="tx1"/>
                </a:solidFill>
              </a:rPr>
              <a:t>Mh</a:t>
            </a:r>
            <a:r>
              <a:rPr lang="fr-FR" sz="2000" baseline="-25000" dirty="0" err="1">
                <a:solidFill>
                  <a:schemeClr val="tx1"/>
                </a:solidFill>
              </a:rPr>
              <a:t>CPU</a:t>
            </a:r>
            <a:endParaRPr lang="fr-FR" sz="2000" baseline="-25000" dirty="0">
              <a:solidFill>
                <a:schemeClr val="tx1"/>
              </a:solidFill>
            </a:endParaRP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- 6 t</a:t>
            </a:r>
            <a:r>
              <a:rPr lang="fr-FR" sz="2000" baseline="-25000" dirty="0">
                <a:solidFill>
                  <a:schemeClr val="tx1"/>
                </a:solidFill>
              </a:rPr>
              <a:t>CO2eq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68F9FE2-210F-A911-39EF-91CF8CDEC8DA}"/>
              </a:ext>
            </a:extLst>
          </p:cNvPr>
          <p:cNvSpPr/>
          <p:nvPr/>
        </p:nvSpPr>
        <p:spPr>
          <a:xfrm>
            <a:off x="3737811" y="4491789"/>
            <a:ext cx="529389" cy="1459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B4AC32D-2142-5F50-521E-76963D893AAD}"/>
              </a:ext>
            </a:extLst>
          </p:cNvPr>
          <p:cNvSpPr/>
          <p:nvPr/>
        </p:nvSpPr>
        <p:spPr>
          <a:xfrm>
            <a:off x="4782778" y="3455573"/>
            <a:ext cx="529389" cy="1459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1148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413FE170-A0BC-FCCD-D5A0-72E9A89EA086}"/>
              </a:ext>
            </a:extLst>
          </p:cNvPr>
          <p:cNvSpPr txBox="1">
            <a:spLocks/>
          </p:cNvSpPr>
          <p:nvPr/>
        </p:nvSpPr>
        <p:spPr>
          <a:xfrm>
            <a:off x="240310" y="1263698"/>
            <a:ext cx="12178517" cy="61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Bilan des émissions de gaz à effet de serre liées au calcul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V – Miscellanées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142B637-5222-FCA6-3C8D-36DCACE31AEF}"/>
              </a:ext>
            </a:extLst>
          </p:cNvPr>
          <p:cNvSpPr/>
          <p:nvPr/>
        </p:nvSpPr>
        <p:spPr>
          <a:xfrm>
            <a:off x="2563824" y="3429001"/>
            <a:ext cx="7065937" cy="2602832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400050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Il est préférable de calculer sur les supercalculateurs nationaux qui sont plus efficients</a:t>
            </a:r>
          </a:p>
          <a:p>
            <a:pPr marL="400050" indent="-400050">
              <a:buFont typeface="Wingdings" pitchFamily="2" charset="2"/>
              <a:buChar char="Ø"/>
            </a:pPr>
            <a:endParaRPr lang="fr-FR" sz="2000" dirty="0">
              <a:solidFill>
                <a:schemeClr val="tx1"/>
              </a:solidFill>
            </a:endParaRPr>
          </a:p>
          <a:p>
            <a:pPr marL="400050" indent="-400050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Importance de tenir une comptabilité précise des simulations effectués</a:t>
            </a:r>
          </a:p>
          <a:p>
            <a:pPr marL="400050" indent="-400050">
              <a:buFont typeface="Wingdings" pitchFamily="2" charset="2"/>
              <a:buChar char="Ø"/>
            </a:pPr>
            <a:endParaRPr lang="fr-FR" sz="1200" dirty="0">
              <a:solidFill>
                <a:schemeClr val="tx1"/>
              </a:solidFill>
            </a:endParaRPr>
          </a:p>
          <a:p>
            <a:pPr marL="400050" indent="-400050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Taux de convergence global des simulations = 86 %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D8B7868-CF99-F748-C040-0A051598B602}"/>
              </a:ext>
            </a:extLst>
          </p:cNvPr>
          <p:cNvGraphicFramePr>
            <a:graphicFrameLocks noGrp="1"/>
          </p:cNvGraphicFramePr>
          <p:nvPr/>
        </p:nvGraphicFramePr>
        <p:xfrm>
          <a:off x="1955388" y="1933894"/>
          <a:ext cx="8282811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60937">
                  <a:extLst>
                    <a:ext uri="{9D8B030D-6E8A-4147-A177-3AD203B41FA5}">
                      <a16:colId xmlns:a16="http://schemas.microsoft.com/office/drawing/2014/main" val="579640584"/>
                    </a:ext>
                  </a:extLst>
                </a:gridCol>
                <a:gridCol w="2760937">
                  <a:extLst>
                    <a:ext uri="{9D8B030D-6E8A-4147-A177-3AD203B41FA5}">
                      <a16:colId xmlns:a16="http://schemas.microsoft.com/office/drawing/2014/main" val="2057874128"/>
                    </a:ext>
                  </a:extLst>
                </a:gridCol>
                <a:gridCol w="2760937">
                  <a:extLst>
                    <a:ext uri="{9D8B030D-6E8A-4147-A177-3AD203B41FA5}">
                      <a16:colId xmlns:a16="http://schemas.microsoft.com/office/drawing/2014/main" val="20056079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Part du calcul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Part des émissions 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8409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Calculateurs internes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16.2 %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33.1%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2001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Calculateurs externes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83.8 %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66.9 %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1165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360455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413FE170-A0BC-FCCD-D5A0-72E9A89EA086}"/>
              </a:ext>
            </a:extLst>
          </p:cNvPr>
          <p:cNvSpPr txBox="1">
            <a:spLocks/>
          </p:cNvSpPr>
          <p:nvPr/>
        </p:nvSpPr>
        <p:spPr>
          <a:xfrm>
            <a:off x="240310" y="1263698"/>
            <a:ext cx="12178517" cy="61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Statistiques circulaires</a:t>
            </a:r>
          </a:p>
          <a:p>
            <a:pPr lvl="1"/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V – Miscellanées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C1D37D-E6EF-6536-C356-10312B015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220" y="1779706"/>
            <a:ext cx="3039480" cy="31272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A925AF-7E56-5B8B-7B44-7C18B1F23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9" t="5831" r="8780" b="9940"/>
          <a:stretch/>
        </p:blipFill>
        <p:spPr>
          <a:xfrm>
            <a:off x="3536414" y="4441903"/>
            <a:ext cx="2334986" cy="24160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7B7620A-3989-467C-5817-4848E3989B2F}"/>
              </a:ext>
            </a:extLst>
          </p:cNvPr>
          <p:cNvSpPr txBox="1"/>
          <p:nvPr/>
        </p:nvSpPr>
        <p:spPr>
          <a:xfrm>
            <a:off x="618660" y="1779706"/>
            <a:ext cx="831602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fr-FR" sz="2000" b="1" dirty="0">
                <a:latin typeface="+mn-lt"/>
              </a:rPr>
              <a:t>Problème des statistiques avec les angles</a:t>
            </a:r>
          </a:p>
          <a:p>
            <a:pPr marL="1200150" lvl="2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Moyennes linéaires dépendant de la définition du zéro et ne prennent pas en compte la périodicité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fr-FR" sz="2000" b="1" dirty="0">
                <a:latin typeface="+mn-lt"/>
              </a:rPr>
              <a:t>Solution : </a:t>
            </a:r>
            <a:r>
              <a:rPr lang="fr-FR" sz="2000" dirty="0">
                <a:latin typeface="+mn-lt"/>
              </a:rPr>
              <a:t>Statistiques directionnelles (</a:t>
            </a:r>
            <a:r>
              <a:rPr lang="fr-FR" sz="2000" dirty="0" err="1">
                <a:latin typeface="+mn-lt"/>
              </a:rPr>
              <a:t>Jammalamadaka</a:t>
            </a:r>
            <a:r>
              <a:rPr lang="fr-FR" sz="2000" dirty="0">
                <a:latin typeface="+mn-lt"/>
              </a:rPr>
              <a:t>. 2001)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1200150" lvl="2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fr-FR" sz="1600" b="1" dirty="0">
                <a:latin typeface="+mn-lt"/>
              </a:rPr>
              <a:t>Distances :</a:t>
            </a:r>
          </a:p>
          <a:p>
            <a:pPr marL="1200150" lvl="2" indent="-285750">
              <a:spcBef>
                <a:spcPts val="600"/>
              </a:spcBef>
              <a:buFont typeface="Wingdings" pitchFamily="2" charset="2"/>
              <a:buChar char="§"/>
            </a:pPr>
            <a:endParaRPr lang="fr-FR" sz="1600" b="1" dirty="0">
              <a:latin typeface="+mn-lt"/>
            </a:endParaRPr>
          </a:p>
          <a:p>
            <a:pPr marL="1200150" lvl="2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fr-FR" sz="1600" b="1" dirty="0">
                <a:latin typeface="+mn-lt"/>
              </a:rPr>
              <a:t>Moyenne :</a:t>
            </a:r>
          </a:p>
          <a:p>
            <a:pPr marL="1200150" lvl="2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fr-FR" sz="1600" b="1" dirty="0">
                <a:latin typeface="+mn-lt"/>
              </a:rPr>
              <a:t>Déviation :</a:t>
            </a:r>
            <a:endParaRPr lang="fr-FR" sz="16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64F04CF-1153-6680-F0A2-5505C565A30A}"/>
                  </a:ext>
                </a:extLst>
              </p:cNvPr>
              <p:cNvSpPr txBox="1"/>
              <p:nvPr/>
            </p:nvSpPr>
            <p:spPr>
              <a:xfrm>
                <a:off x="2837024" y="3153228"/>
                <a:ext cx="6097656" cy="627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func>
                      <m:func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2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fr-FR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func>
                      <m:func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1 −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64F04CF-1153-6680-F0A2-5505C565A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024" y="3153228"/>
                <a:ext cx="6097656" cy="627864"/>
              </a:xfrm>
              <a:prstGeom prst="rect">
                <a:avLst/>
              </a:prstGeom>
              <a:blipFill>
                <a:blip r:embed="rId5"/>
                <a:stretch>
                  <a:fillRect l="-208"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A5189AF-77B3-E6D7-91F6-9028B223FF7A}"/>
                  </a:ext>
                </a:extLst>
              </p:cNvPr>
              <p:cNvSpPr txBox="1"/>
              <p:nvPr/>
            </p:nvSpPr>
            <p:spPr>
              <a:xfrm>
                <a:off x="2883971" y="3762563"/>
                <a:ext cx="3544696" cy="414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fr-FR" sz="1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400">
                        <a:latin typeface="Cambria Math" panose="02040503050406030204" pitchFamily="18" charset="0"/>
                      </a:rPr>
                      <m:t>atan</m:t>
                    </m:r>
                    <m:r>
                      <a:rPr lang="fr-FR" sz="140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sSub>
                              <m:sSub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func>
                              <m:func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4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nary>
                      </m:e>
                    </m:d>
                  </m:oMath>
                </a14:m>
                <a:r>
                  <a:rPr lang="fr-FR" sz="1400" dirty="0"/>
                  <a:t> 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A5189AF-77B3-E6D7-91F6-9028B223F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971" y="3762563"/>
                <a:ext cx="3544696" cy="414729"/>
              </a:xfrm>
              <a:prstGeom prst="rect">
                <a:avLst/>
              </a:prstGeom>
              <a:blipFill>
                <a:blip r:embed="rId6"/>
                <a:stretch>
                  <a:fillRect t="-63636" b="-1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04A9E72-E21C-D695-0BE8-098E07F84284}"/>
                  </a:ext>
                </a:extLst>
              </p:cNvPr>
              <p:cNvSpPr txBox="1"/>
              <p:nvPr/>
            </p:nvSpPr>
            <p:spPr>
              <a:xfrm>
                <a:off x="2376350" y="4111746"/>
                <a:ext cx="21937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0" smtClean="0">
                          <a:latin typeface="Cambria Math" panose="02040503050406030204" pitchFamily="18" charset="0"/>
                        </a:rPr>
                        <m:t>1−</m:t>
                      </m:r>
                      <m:d>
                        <m:dPr>
                          <m:begChr m:val="‖"/>
                          <m:endChr m:val="‖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04A9E72-E21C-D695-0BE8-098E07F84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50" y="4111746"/>
                <a:ext cx="219375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D433F987-2D0F-6595-FE9F-E222521185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79" t="7282" r="8323" b="10134"/>
          <a:stretch/>
        </p:blipFill>
        <p:spPr>
          <a:xfrm>
            <a:off x="6026779" y="4465447"/>
            <a:ext cx="2334986" cy="23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68ECFF4-9A77-5087-5676-0426CE73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182" y="2273568"/>
            <a:ext cx="2851128" cy="74377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3" y="193869"/>
            <a:ext cx="10644915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Illustration : </a:t>
            </a:r>
            <a:r>
              <a:rPr lang="fr-FR" sz="4000" b="0" dirty="0">
                <a:solidFill>
                  <a:schemeClr val="accent1">
                    <a:lumMod val="75000"/>
                  </a:schemeClr>
                </a:solidFill>
              </a:rPr>
              <a:t>Estimation de la direction du vent</a:t>
            </a:r>
          </a:p>
        </p:txBody>
      </p:sp>
      <p:pic>
        <p:nvPicPr>
          <p:cNvPr id="46" name="Graphique 45">
            <a:extLst>
              <a:ext uri="{FF2B5EF4-FFF2-40B4-BE49-F238E27FC236}">
                <a16:creationId xmlns:a16="http://schemas.microsoft.com/office/drawing/2014/main" id="{31040517-F0E1-5840-C93F-C54173139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5464" y="1732218"/>
            <a:ext cx="846905" cy="316729"/>
          </a:xfrm>
          <a:prstGeom prst="rect">
            <a:avLst/>
          </a:prstGeom>
        </p:spPr>
      </p:pic>
      <p:pic>
        <p:nvPicPr>
          <p:cNvPr id="48" name="Graphique 47">
            <a:extLst>
              <a:ext uri="{FF2B5EF4-FFF2-40B4-BE49-F238E27FC236}">
                <a16:creationId xmlns:a16="http://schemas.microsoft.com/office/drawing/2014/main" id="{28D9C073-5664-B224-0BB7-4457B8692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988" y="1938112"/>
            <a:ext cx="463550" cy="152400"/>
          </a:xfrm>
          <a:prstGeom prst="rect">
            <a:avLst/>
          </a:prstGeom>
        </p:spPr>
      </p:pic>
      <p:pic>
        <p:nvPicPr>
          <p:cNvPr id="50" name="Graphique 49">
            <a:extLst>
              <a:ext uri="{FF2B5EF4-FFF2-40B4-BE49-F238E27FC236}">
                <a16:creationId xmlns:a16="http://schemas.microsoft.com/office/drawing/2014/main" id="{D8692CD8-27AA-A95B-9828-230896A03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0892" y="2114262"/>
            <a:ext cx="1530990" cy="816528"/>
          </a:xfrm>
          <a:prstGeom prst="rect">
            <a:avLst/>
          </a:prstGeom>
        </p:spPr>
      </p:pic>
      <p:pic>
        <p:nvPicPr>
          <p:cNvPr id="58" name="Graphique 57">
            <a:extLst>
              <a:ext uri="{FF2B5EF4-FFF2-40B4-BE49-F238E27FC236}">
                <a16:creationId xmlns:a16="http://schemas.microsoft.com/office/drawing/2014/main" id="{4F5AAE20-0295-50C2-7B28-F89076C72E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41667" y="1997185"/>
            <a:ext cx="2631100" cy="164357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91E423A-3422-6454-B6A6-9174607C26EE}"/>
              </a:ext>
            </a:extLst>
          </p:cNvPr>
          <p:cNvSpPr/>
          <p:nvPr/>
        </p:nvSpPr>
        <p:spPr>
          <a:xfrm>
            <a:off x="5057217" y="4205949"/>
            <a:ext cx="378383" cy="231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2E11C-DDFE-0F79-44CD-D08B2D17DC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0907" y="1771525"/>
            <a:ext cx="1474557" cy="5020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3B2EE-3850-F17D-D35A-7EB01CD375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1406" y="1479502"/>
            <a:ext cx="1758630" cy="8227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FB6508-4C03-5DD7-E9CA-A578D3EF3F86}"/>
              </a:ext>
            </a:extLst>
          </p:cNvPr>
          <p:cNvSpPr txBox="1"/>
          <p:nvPr/>
        </p:nvSpPr>
        <p:spPr>
          <a:xfrm>
            <a:off x="3684356" y="3690119"/>
            <a:ext cx="217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2600FF"/>
                </a:solidFill>
                <a:latin typeface="Cambria" panose="02040503050406030204" pitchFamily="18" charset="0"/>
              </a:rPr>
              <a:t>Prévision panache</a:t>
            </a:r>
            <a:endParaRPr lang="fr-FR" sz="1800" b="1" dirty="0">
              <a:solidFill>
                <a:srgbClr val="2600FF"/>
              </a:solidFill>
              <a:latin typeface="Cambria" panose="020405030504060302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6306C3-535C-8FA6-2572-59D32C40846A}"/>
              </a:ext>
            </a:extLst>
          </p:cNvPr>
          <p:cNvSpPr txBox="1"/>
          <p:nvPr/>
        </p:nvSpPr>
        <p:spPr>
          <a:xfrm>
            <a:off x="6388433" y="3690119"/>
            <a:ext cx="238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</a:rPr>
              <a:t>Paramètre corrigé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40ECA4-731D-2734-3EE3-7EB831CFE71E}"/>
              </a:ext>
            </a:extLst>
          </p:cNvPr>
          <p:cNvSpPr txBox="1"/>
          <p:nvPr/>
        </p:nvSpPr>
        <p:spPr>
          <a:xfrm>
            <a:off x="9684380" y="3690119"/>
            <a:ext cx="214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</a:rPr>
              <a:t>Prévision panache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B465D1E-E8DD-53AE-66CC-40E82F1D9D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8918"/>
          <a:stretch/>
        </p:blipFill>
        <p:spPr>
          <a:xfrm>
            <a:off x="84627" y="4008905"/>
            <a:ext cx="2756135" cy="28629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9F6FA72-3902-670C-7FD2-7F268AED7DC6}"/>
              </a:ext>
            </a:extLst>
          </p:cNvPr>
          <p:cNvSpPr txBox="1"/>
          <p:nvPr/>
        </p:nvSpPr>
        <p:spPr>
          <a:xfrm>
            <a:off x="319411" y="3690119"/>
            <a:ext cx="225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2600FF"/>
                </a:solidFill>
                <a:latin typeface="Cambria" panose="02040503050406030204" pitchFamily="18" charset="0"/>
              </a:rPr>
              <a:t>Ébauche paramètre</a:t>
            </a:r>
            <a:endParaRPr lang="fr-FR" sz="1800" b="1" dirty="0">
              <a:solidFill>
                <a:srgbClr val="2600FF"/>
              </a:solidFill>
              <a:latin typeface="Cambria" panose="02040503050406030204" pitchFamily="18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EE37A08-4EC5-E58B-A809-FA0C1020958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82142" r="63810" b="4058"/>
          <a:stretch/>
        </p:blipFill>
        <p:spPr>
          <a:xfrm>
            <a:off x="1986219" y="6252153"/>
            <a:ext cx="1596575" cy="58858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D040C0-83DC-963E-E81A-7AA803CF8B2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52" b="21815"/>
          <a:stretch/>
        </p:blipFill>
        <p:spPr>
          <a:xfrm>
            <a:off x="3563379" y="4075680"/>
            <a:ext cx="2465345" cy="25170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A69AD66-765D-0C36-120C-043F8F816BA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5" b="18897"/>
          <a:stretch/>
        </p:blipFill>
        <p:spPr>
          <a:xfrm>
            <a:off x="6114392" y="3994375"/>
            <a:ext cx="2760818" cy="286362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E720982-3808-38DB-F5FB-98F041B9870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3" t="82194" r="10149" b="4006"/>
          <a:stretch/>
        </p:blipFill>
        <p:spPr>
          <a:xfrm>
            <a:off x="8185699" y="6252153"/>
            <a:ext cx="1596575" cy="58858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240A2BC-DB94-5FC3-580E-C98855BA20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2" b="20330"/>
          <a:stretch/>
        </p:blipFill>
        <p:spPr>
          <a:xfrm>
            <a:off x="9538213" y="4080350"/>
            <a:ext cx="2384193" cy="25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F3C215-309D-537B-AB49-B84C5201ED27}"/>
              </a:ext>
            </a:extLst>
          </p:cNvPr>
          <p:cNvSpPr txBox="1">
            <a:spLocks/>
          </p:cNvSpPr>
          <p:nvPr/>
        </p:nvSpPr>
        <p:spPr>
          <a:xfrm>
            <a:off x="252412" y="3874361"/>
            <a:ext cx="10818215" cy="1355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Incertitudes </a:t>
            </a:r>
            <a:r>
              <a:rPr lang="fr-FR" b="1" dirty="0">
                <a:solidFill>
                  <a:srgbClr val="F03CE6"/>
                </a:solidFill>
              </a:rPr>
              <a:t>épistémiques</a:t>
            </a:r>
            <a:r>
              <a:rPr lang="fr-FR" dirty="0"/>
              <a:t> (</a:t>
            </a:r>
            <a:r>
              <a:rPr lang="fr-FR" dirty="0" err="1"/>
              <a:t>CLs</a:t>
            </a:r>
            <a:r>
              <a:rPr lang="fr-FR" dirty="0"/>
              <a:t> météorologiques) : </a:t>
            </a:r>
            <a:r>
              <a:rPr lang="fr-FR" sz="2400" b="1" dirty="0">
                <a:solidFill>
                  <a:srgbClr val="00B050"/>
                </a:solidFill>
              </a:rPr>
              <a:t>✓</a:t>
            </a:r>
            <a:r>
              <a:rPr lang="fr-FR" dirty="0"/>
              <a:t> 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Incertitudes </a:t>
            </a:r>
            <a:r>
              <a:rPr lang="fr-FR" b="1" dirty="0">
                <a:solidFill>
                  <a:srgbClr val="00E3CC"/>
                </a:solidFill>
              </a:rPr>
              <a:t>aléatoires</a:t>
            </a:r>
            <a:r>
              <a:rPr lang="fr-FR" dirty="0"/>
              <a:t> (variabilité interne) : </a:t>
            </a:r>
            <a:r>
              <a:rPr lang="fr-FR" b="1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Objectifs de la thèse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Espace réservé du contenu 1">
            <a:extLst>
              <a:ext uri="{FF2B5EF4-FFF2-40B4-BE49-F238E27FC236}">
                <a16:creationId xmlns:a16="http://schemas.microsoft.com/office/drawing/2014/main" id="{00E2F3A4-E173-5418-224E-1C3321CCAD2D}"/>
              </a:ext>
            </a:extLst>
          </p:cNvPr>
          <p:cNvSpPr txBox="1">
            <a:spLocks/>
          </p:cNvSpPr>
          <p:nvPr/>
        </p:nvSpPr>
        <p:spPr>
          <a:xfrm>
            <a:off x="1674812" y="5318625"/>
            <a:ext cx="8843963" cy="1067887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27063" lvl="1" indent="-342900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/>
              <a:t>Prendre en compte l’incertitude liée à la variabilité interne dans le système d’assimilation</a:t>
            </a:r>
            <a:endParaRPr lang="fr-FR" b="1" dirty="0"/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175A45FC-1177-C3B3-62A5-38C665783744}"/>
              </a:ext>
            </a:extLst>
          </p:cNvPr>
          <p:cNvSpPr/>
          <p:nvPr/>
        </p:nvSpPr>
        <p:spPr>
          <a:xfrm>
            <a:off x="1929039" y="5090843"/>
            <a:ext cx="1901963" cy="3633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Objectif n°1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EF0072C-C68F-3B28-9BC9-E2AFCCCFF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182" y="2273568"/>
            <a:ext cx="2851128" cy="743773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5C83715B-DB4B-C821-E1B1-8AC1C8150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5464" y="1732218"/>
            <a:ext cx="846905" cy="316729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E0992AC2-0664-CF3F-B980-ED29A5B26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988" y="1938112"/>
            <a:ext cx="463550" cy="152400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3F850816-6638-95F7-7938-1D06CCBC1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0892" y="2114262"/>
            <a:ext cx="1530990" cy="816528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679AD14B-C3C0-76A9-96AD-5AE67B9ADA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41667" y="1997185"/>
            <a:ext cx="2631100" cy="16435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52A04B6-5758-2054-3E68-FBF2E949E4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0907" y="1771525"/>
            <a:ext cx="1474557" cy="502043"/>
          </a:xfrm>
          <a:prstGeom prst="rect">
            <a:avLst/>
          </a:prstGeom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989A3F75-DA00-2A75-EDD5-90B95E7702B0}"/>
              </a:ext>
            </a:extLst>
          </p:cNvPr>
          <p:cNvSpPr/>
          <p:nvPr/>
        </p:nvSpPr>
        <p:spPr>
          <a:xfrm>
            <a:off x="9347497" y="2090512"/>
            <a:ext cx="1530990" cy="1059326"/>
          </a:xfrm>
          <a:prstGeom prst="ellipse">
            <a:avLst/>
          </a:prstGeom>
          <a:noFill/>
          <a:ln w="38100">
            <a:solidFill>
              <a:srgbClr val="00E3CC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039018"/>
                      <a:gd name="connsiteY0" fmla="*/ 194101 h 388201"/>
                      <a:gd name="connsiteX1" fmla="*/ 519509 w 1039018"/>
                      <a:gd name="connsiteY1" fmla="*/ 0 h 388201"/>
                      <a:gd name="connsiteX2" fmla="*/ 1039018 w 1039018"/>
                      <a:gd name="connsiteY2" fmla="*/ 194101 h 388201"/>
                      <a:gd name="connsiteX3" fmla="*/ 519509 w 1039018"/>
                      <a:gd name="connsiteY3" fmla="*/ 388202 h 388201"/>
                      <a:gd name="connsiteX4" fmla="*/ 0 w 1039018"/>
                      <a:gd name="connsiteY4" fmla="*/ 194101 h 388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018" h="388201" extrusionOk="0">
                        <a:moveTo>
                          <a:pt x="0" y="194101"/>
                        </a:moveTo>
                        <a:cubicBezTo>
                          <a:pt x="-18920" y="44035"/>
                          <a:pt x="245889" y="-1153"/>
                          <a:pt x="519509" y="0"/>
                        </a:cubicBezTo>
                        <a:cubicBezTo>
                          <a:pt x="804381" y="4578"/>
                          <a:pt x="1029663" y="101580"/>
                          <a:pt x="1039018" y="194101"/>
                        </a:cubicBezTo>
                        <a:cubicBezTo>
                          <a:pt x="998753" y="273073"/>
                          <a:pt x="796461" y="400532"/>
                          <a:pt x="519509" y="388202"/>
                        </a:cubicBezTo>
                        <a:cubicBezTo>
                          <a:pt x="228932" y="379471"/>
                          <a:pt x="-3513" y="281675"/>
                          <a:pt x="0" y="19410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B0E78D46-E995-D13C-F8E9-7A3F41DBF1A5}"/>
              </a:ext>
            </a:extLst>
          </p:cNvPr>
          <p:cNvSpPr/>
          <p:nvPr/>
        </p:nvSpPr>
        <p:spPr>
          <a:xfrm>
            <a:off x="4956368" y="3030041"/>
            <a:ext cx="705152" cy="626945"/>
          </a:xfrm>
          <a:prstGeom prst="ellipse">
            <a:avLst/>
          </a:prstGeom>
          <a:noFill/>
          <a:ln w="38100">
            <a:solidFill>
              <a:srgbClr val="00E3CC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039018"/>
                      <a:gd name="connsiteY0" fmla="*/ 382602 h 765204"/>
                      <a:gd name="connsiteX1" fmla="*/ 519509 w 1039018"/>
                      <a:gd name="connsiteY1" fmla="*/ 0 h 765204"/>
                      <a:gd name="connsiteX2" fmla="*/ 1039018 w 1039018"/>
                      <a:gd name="connsiteY2" fmla="*/ 382602 h 765204"/>
                      <a:gd name="connsiteX3" fmla="*/ 519509 w 1039018"/>
                      <a:gd name="connsiteY3" fmla="*/ 765204 h 765204"/>
                      <a:gd name="connsiteX4" fmla="*/ 0 w 1039018"/>
                      <a:gd name="connsiteY4" fmla="*/ 382602 h 76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018" h="765204" extrusionOk="0">
                        <a:moveTo>
                          <a:pt x="0" y="382602"/>
                        </a:moveTo>
                        <a:cubicBezTo>
                          <a:pt x="-23096" y="118969"/>
                          <a:pt x="287549" y="-4764"/>
                          <a:pt x="519509" y="0"/>
                        </a:cubicBezTo>
                        <a:cubicBezTo>
                          <a:pt x="795020" y="25540"/>
                          <a:pt x="1021828" y="198268"/>
                          <a:pt x="1039018" y="382602"/>
                        </a:cubicBezTo>
                        <a:cubicBezTo>
                          <a:pt x="1019519" y="580238"/>
                          <a:pt x="772320" y="807401"/>
                          <a:pt x="519509" y="765204"/>
                        </a:cubicBezTo>
                        <a:cubicBezTo>
                          <a:pt x="222871" y="742014"/>
                          <a:pt x="-4853" y="566794"/>
                          <a:pt x="0" y="38260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97A1E11-E49B-CEFC-3306-0C295B7E989A}"/>
              </a:ext>
            </a:extLst>
          </p:cNvPr>
          <p:cNvSpPr/>
          <p:nvPr/>
        </p:nvSpPr>
        <p:spPr>
          <a:xfrm>
            <a:off x="4952939" y="1677865"/>
            <a:ext cx="750124" cy="388201"/>
          </a:xfrm>
          <a:prstGeom prst="ellipse">
            <a:avLst/>
          </a:prstGeom>
          <a:noFill/>
          <a:ln w="38100">
            <a:solidFill>
              <a:srgbClr val="00E3CC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039018"/>
                      <a:gd name="connsiteY0" fmla="*/ 194101 h 388201"/>
                      <a:gd name="connsiteX1" fmla="*/ 519509 w 1039018"/>
                      <a:gd name="connsiteY1" fmla="*/ 0 h 388201"/>
                      <a:gd name="connsiteX2" fmla="*/ 1039018 w 1039018"/>
                      <a:gd name="connsiteY2" fmla="*/ 194101 h 388201"/>
                      <a:gd name="connsiteX3" fmla="*/ 519509 w 1039018"/>
                      <a:gd name="connsiteY3" fmla="*/ 388202 h 388201"/>
                      <a:gd name="connsiteX4" fmla="*/ 0 w 1039018"/>
                      <a:gd name="connsiteY4" fmla="*/ 194101 h 388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018" h="388201" extrusionOk="0">
                        <a:moveTo>
                          <a:pt x="0" y="194101"/>
                        </a:moveTo>
                        <a:cubicBezTo>
                          <a:pt x="-18920" y="44035"/>
                          <a:pt x="245889" y="-1153"/>
                          <a:pt x="519509" y="0"/>
                        </a:cubicBezTo>
                        <a:cubicBezTo>
                          <a:pt x="804381" y="4578"/>
                          <a:pt x="1029663" y="101580"/>
                          <a:pt x="1039018" y="194101"/>
                        </a:cubicBezTo>
                        <a:cubicBezTo>
                          <a:pt x="998753" y="273073"/>
                          <a:pt x="796461" y="400532"/>
                          <a:pt x="519509" y="388202"/>
                        </a:cubicBezTo>
                        <a:cubicBezTo>
                          <a:pt x="228932" y="379471"/>
                          <a:pt x="-3513" y="281675"/>
                          <a:pt x="0" y="19410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8D3705-AD3F-071B-872F-9D975E8006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1406" y="1479502"/>
            <a:ext cx="1758630" cy="8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Objectifs de la thèse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DC44C44C-341B-8CC8-3CE2-B4766E91D485}"/>
              </a:ext>
            </a:extLst>
          </p:cNvPr>
          <p:cNvSpPr txBox="1">
            <a:spLocks/>
          </p:cNvSpPr>
          <p:nvPr/>
        </p:nvSpPr>
        <p:spPr>
          <a:xfrm>
            <a:off x="6601082" y="3857162"/>
            <a:ext cx="4460080" cy="112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/>
              <a:t>Temps de retour très grand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dirty="0"/>
              <a:t>Nécessite des ressources de calcul très importantes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8FDB75-9919-2348-FE0D-EE9DA715C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182" y="2273568"/>
            <a:ext cx="2851128" cy="74377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759949DC-137A-F323-B4EB-11569EEDA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5464" y="1732218"/>
            <a:ext cx="846905" cy="316729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E71C2A5E-83D8-4178-CC28-7F9DF5E89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0892" y="2114262"/>
            <a:ext cx="1530990" cy="816528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EB968EC6-973F-9FE8-3F4A-83A11757AB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41667" y="1997185"/>
            <a:ext cx="2631100" cy="16435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E1DFCD-3EF2-DF8F-BEF5-6FF98F9FB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0907" y="1771525"/>
            <a:ext cx="1474557" cy="5020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4DDF244-8A91-208D-7648-FE96567CFC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1406" y="1479502"/>
            <a:ext cx="1758630" cy="822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B1A2A49-F0B0-C2F8-3329-01414F2D3694}"/>
                  </a:ext>
                </a:extLst>
              </p:cNvPr>
              <p:cNvSpPr txBox="1"/>
              <p:nvPr/>
            </p:nvSpPr>
            <p:spPr>
              <a:xfrm>
                <a:off x="3002090" y="3877516"/>
                <a:ext cx="4274881" cy="70788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fr-FR" sz="2000" b="1" dirty="0"/>
                  <a:t>Coût d’un modèle LES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fr-FR" sz="2000" dirty="0"/>
                  <a:t>1 prévision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fr-FR" sz="2000" dirty="0"/>
                  <a:t> 1 000 – 100 000  </a:t>
                </a:r>
                <a:r>
                  <a:rPr lang="fr-FR" sz="2000" dirty="0" err="1"/>
                  <a:t>h</a:t>
                </a:r>
                <a:r>
                  <a:rPr lang="fr-FR" sz="2000" baseline="-25000" dirty="0" err="1"/>
                  <a:t>CPU</a:t>
                </a:r>
                <a:endParaRPr lang="fr-FR" sz="2000" baseline="-250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B1A2A49-F0B0-C2F8-3329-01414F2D3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090" y="3877516"/>
                <a:ext cx="4274881" cy="707886"/>
              </a:xfrm>
              <a:prstGeom prst="rect">
                <a:avLst/>
              </a:prstGeom>
              <a:blipFill>
                <a:blip r:embed="rId12"/>
                <a:stretch>
                  <a:fillRect t="-3448" b="-1379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ccolade ouvrante 36">
            <a:extLst>
              <a:ext uri="{FF2B5EF4-FFF2-40B4-BE49-F238E27FC236}">
                <a16:creationId xmlns:a16="http://schemas.microsoft.com/office/drawing/2014/main" id="{EB80667F-9D56-84D6-0D5C-F3A083417BFB}"/>
              </a:ext>
            </a:extLst>
          </p:cNvPr>
          <p:cNvSpPr/>
          <p:nvPr/>
        </p:nvSpPr>
        <p:spPr>
          <a:xfrm>
            <a:off x="7276971" y="3872039"/>
            <a:ext cx="309692" cy="968300"/>
          </a:xfrm>
          <a:prstGeom prst="leftBrace">
            <a:avLst>
              <a:gd name="adj1" fmla="val 8333"/>
              <a:gd name="adj2" fmla="val 3471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space réservé du contenu 1">
            <a:extLst>
              <a:ext uri="{FF2B5EF4-FFF2-40B4-BE49-F238E27FC236}">
                <a16:creationId xmlns:a16="http://schemas.microsoft.com/office/drawing/2014/main" id="{E2B8E774-E8D2-A571-B129-AA4BA952577D}"/>
              </a:ext>
            </a:extLst>
          </p:cNvPr>
          <p:cNvSpPr txBox="1">
            <a:spLocks/>
          </p:cNvSpPr>
          <p:nvPr/>
        </p:nvSpPr>
        <p:spPr>
          <a:xfrm>
            <a:off x="1674812" y="5318625"/>
            <a:ext cx="9055498" cy="1067887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27063" lvl="1" indent="-342900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/>
              <a:t>Réduire le coût des prévisions du modèle LES sans compromettre la précision de ses prévisions</a:t>
            </a:r>
            <a:endParaRPr lang="fr-FR" b="1" dirty="0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2C030478-F1AF-E9EC-AEC9-94B7CC78F3E5}"/>
              </a:ext>
            </a:extLst>
          </p:cNvPr>
          <p:cNvSpPr/>
          <p:nvPr/>
        </p:nvSpPr>
        <p:spPr>
          <a:xfrm>
            <a:off x="1929039" y="5090843"/>
            <a:ext cx="1901963" cy="3633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Objectif n°2</a:t>
            </a:r>
          </a:p>
        </p:txBody>
      </p:sp>
    </p:spTree>
    <p:extLst>
      <p:ext uri="{BB962C8B-B14F-4D97-AF65-F5344CB8AC3E}">
        <p14:creationId xmlns:p14="http://schemas.microsoft.com/office/powerpoint/2010/main" val="28369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8BEF1159-C2F8-D45F-E56B-6EF885442AB2}"/>
              </a:ext>
            </a:extLst>
          </p:cNvPr>
          <p:cNvSpPr txBox="1">
            <a:spLocks/>
          </p:cNvSpPr>
          <p:nvPr/>
        </p:nvSpPr>
        <p:spPr>
          <a:xfrm>
            <a:off x="1293299" y="4636030"/>
            <a:ext cx="9606987" cy="1708307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85783" indent="-685783">
              <a:buClr>
                <a:schemeClr val="tx1"/>
              </a:buClr>
              <a:buFont typeface="+mj-lt"/>
              <a:buAutoNum type="romanUcPeriod"/>
            </a:pPr>
            <a:r>
              <a:rPr lang="fr-FR" sz="2200" dirty="0"/>
              <a:t>Validation du modèle et quantification de la variabilité interne</a:t>
            </a:r>
          </a:p>
          <a:p>
            <a:pPr marL="685783" indent="-685783">
              <a:buClr>
                <a:schemeClr val="tx1"/>
              </a:buClr>
              <a:buFont typeface="+mj-lt"/>
              <a:buAutoNum type="romanUcPeriod" startAt="2"/>
            </a:pPr>
            <a:r>
              <a:rPr lang="fr-FR" sz="2200" dirty="0"/>
              <a:t>Construction d’un modèle réduit précis et efficace</a:t>
            </a:r>
          </a:p>
          <a:p>
            <a:pPr marL="685783" indent="-685783">
              <a:buClr>
                <a:schemeClr val="tx1"/>
              </a:buClr>
              <a:buFont typeface="+mj-lt"/>
              <a:buAutoNum type="romanUcPeriod" startAt="2"/>
            </a:pPr>
            <a:r>
              <a:rPr lang="fr-FR" sz="2200" dirty="0"/>
              <a:t>Mise en œuvre du système d’assimilation de données à coût réduit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Plan de la 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4370D9-9A28-BFC3-DA95-A6937245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592" y="1244651"/>
            <a:ext cx="7772400" cy="32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BE1E9A-AB75-8493-2764-867FB8D00453}"/>
              </a:ext>
            </a:extLst>
          </p:cNvPr>
          <p:cNvSpPr/>
          <p:nvPr/>
        </p:nvSpPr>
        <p:spPr>
          <a:xfrm>
            <a:off x="353720" y="1329812"/>
            <a:ext cx="10610115" cy="2022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371600" indent="-1371600">
              <a:buFont typeface="+mj-lt"/>
              <a:buAutoNum type="romanUcPeriod"/>
            </a:pPr>
            <a:r>
              <a:rPr lang="fr-FR" alt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 du modèle LES et quantification de la variabilité interne</a:t>
            </a:r>
          </a:p>
        </p:txBody>
      </p:sp>
    </p:spTree>
    <p:extLst>
      <p:ext uri="{BB962C8B-B14F-4D97-AF65-F5344CB8AC3E}">
        <p14:creationId xmlns:p14="http://schemas.microsoft.com/office/powerpoint/2010/main" val="784554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9F7F7DB-2A62-503A-5712-15C0FF40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29" y="2627775"/>
            <a:ext cx="3389046" cy="22330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A10CBAA-C5BD-0B0F-F915-D4CA3A572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38" y="1801512"/>
            <a:ext cx="5520513" cy="3254975"/>
          </a:xfrm>
          <a:prstGeom prst="rect">
            <a:avLst/>
          </a:prstGeom>
        </p:spPr>
      </p:pic>
      <p:sp>
        <p:nvSpPr>
          <p:cNvPr id="8" name="Espace réservé du contenu 34">
            <a:extLst>
              <a:ext uri="{FF2B5EF4-FFF2-40B4-BE49-F238E27FC236}">
                <a16:creationId xmlns:a16="http://schemas.microsoft.com/office/drawing/2014/main" id="{E3FB4DF0-002F-FA26-481F-85CD0A35E42E}"/>
              </a:ext>
            </a:extLst>
          </p:cNvPr>
          <p:cNvSpPr txBox="1">
            <a:spLocks/>
          </p:cNvSpPr>
          <p:nvPr/>
        </p:nvSpPr>
        <p:spPr>
          <a:xfrm>
            <a:off x="240310" y="1263698"/>
            <a:ext cx="12178517" cy="1003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Cas d’étude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dirty="0"/>
              <a:t>Essai 2681829 de la campagne expérimentale MUST</a:t>
            </a:r>
            <a:r>
              <a:rPr lang="fr-FR" sz="2000" baseline="30000" dirty="0"/>
              <a:t>[1]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lphaUcPeriod" startAt="2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EB3E443B-AD34-44E1-12A2-8E2AD35F7961}"/>
              </a:ext>
            </a:extLst>
          </p:cNvPr>
          <p:cNvSpPr txBox="1">
            <a:spLocks/>
          </p:cNvSpPr>
          <p:nvPr/>
        </p:nvSpPr>
        <p:spPr>
          <a:xfrm>
            <a:off x="2830384" y="5332366"/>
            <a:ext cx="7243184" cy="1027938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Cas de référence pour la validation de modèles CFD de dispersion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Nombreuses mesures disponibles pour l’assimilation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82D59C5-D32D-FA4E-A5EB-7263AA4D8540}"/>
              </a:ext>
            </a:extLst>
          </p:cNvPr>
          <p:cNvSpPr txBox="1"/>
          <p:nvPr/>
        </p:nvSpPr>
        <p:spPr>
          <a:xfrm>
            <a:off x="1127051" y="6533575"/>
            <a:ext cx="10228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[1] </a:t>
            </a:r>
            <a:r>
              <a:rPr lang="fr-FR" sz="1400" dirty="0" err="1">
                <a:solidFill>
                  <a:schemeClr val="bg2">
                    <a:lumMod val="50000"/>
                  </a:schemeClr>
                </a:solidFill>
              </a:rPr>
              <a:t>Biltoft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 (2001). Customer report for </a:t>
            </a:r>
            <a:r>
              <a:rPr lang="fr-FR" sz="1400" dirty="0" err="1">
                <a:solidFill>
                  <a:schemeClr val="bg2">
                    <a:lumMod val="50000"/>
                  </a:schemeClr>
                </a:solidFill>
              </a:rPr>
              <a:t>Mock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 Urban Setting Test.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F9FBE91-63D6-683C-DFC9-E3B88DF0DBAC}"/>
              </a:ext>
            </a:extLst>
          </p:cNvPr>
          <p:cNvCxnSpPr/>
          <p:nvPr/>
        </p:nvCxnSpPr>
        <p:spPr>
          <a:xfrm flipV="1">
            <a:off x="5857875" y="3886200"/>
            <a:ext cx="1457325" cy="385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10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1623960" cy="5218126"/>
              </a:xfrm>
            </p:spPr>
            <p:txBody>
              <a:bodyPr>
                <a:normAutofit/>
              </a:bodyPr>
              <a:lstStyle/>
              <a:p>
                <a:pPr>
                  <a:tabLst>
                    <a:tab pos="467772" algn="l"/>
                  </a:tabLs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La dispersion atmosphérique de polluants</a:t>
                </a:r>
              </a:p>
              <a:p>
                <a:pPr lvl="1">
                  <a:buClr>
                    <a:schemeClr val="tx1"/>
                  </a:buClr>
                  <a:tabLst>
                    <a:tab pos="467772" algn="l"/>
                  </a:tabLst>
                </a:pPr>
                <a:r>
                  <a:rPr lang="fr-FR" dirty="0"/>
                  <a:t>Forts enjeux environnementaux et de santé publique</a:t>
                </a:r>
              </a:p>
              <a:p>
                <a:pPr lvl="1">
                  <a:buClr>
                    <a:schemeClr val="tx1"/>
                  </a:buClr>
                  <a:tabLst>
                    <a:tab pos="467772" algn="l"/>
                  </a:tabLst>
                </a:pPr>
                <a:endParaRPr lang="fr-FR" sz="800" dirty="0"/>
              </a:p>
              <a:p>
                <a:pPr lvl="1">
                  <a:buClr>
                    <a:schemeClr val="tx1"/>
                  </a:buClr>
                  <a:tabLst>
                    <a:tab pos="467772" algn="l"/>
                  </a:tabLst>
                </a:pPr>
                <a:r>
                  <a:rPr lang="fr-FR" dirty="0"/>
                  <a:t>Besoin de développer des modèles</a:t>
                </a:r>
              </a:p>
              <a:p>
                <a:pPr lvl="1">
                  <a:buClr>
                    <a:schemeClr val="tx1"/>
                  </a:buClr>
                  <a:tabLst>
                    <a:tab pos="467772" algn="l"/>
                  </a:tabLst>
                </a:pPr>
                <a:endParaRPr lang="fr-FR" sz="1000" dirty="0"/>
              </a:p>
              <a:p>
                <a:pPr lvl="1">
                  <a:buClr>
                    <a:schemeClr val="tx1"/>
                  </a:buClr>
                  <a:tabLst>
                    <a:tab pos="467772" algn="l"/>
                  </a:tabLst>
                </a:pPr>
                <a:r>
                  <a:rPr lang="fr-FR" dirty="0"/>
                  <a:t>Focus de la thèse : </a:t>
                </a:r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  <a:tabLst>
                    <a:tab pos="467772" algn="l"/>
                  </a:tabLst>
                </a:pPr>
                <a:r>
                  <a:rPr lang="fr-FR" sz="1600" dirty="0"/>
                  <a:t>Dispersion à micro-échelle (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1600" dirty="0"/>
                  <a:t> 100m)</a:t>
                </a:r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  <a:tabLst>
                    <a:tab pos="467772" algn="l"/>
                  </a:tabLst>
                </a:pPr>
                <a:r>
                  <a:rPr lang="fr-FR" sz="1600" dirty="0"/>
                  <a:t>Milieux urbains</a:t>
                </a:r>
              </a:p>
              <a:p>
                <a:pPr marL="914377" lvl="2" indent="0">
                  <a:buClr>
                    <a:schemeClr val="tx1"/>
                  </a:buClr>
                  <a:buNone/>
                  <a:tabLst>
                    <a:tab pos="467772" algn="l"/>
                  </a:tabLst>
                </a:pPr>
                <a:endParaRPr lang="fr-FR" sz="1600" dirty="0"/>
              </a:p>
              <a:p>
                <a:pPr lvl="1">
                  <a:buClr>
                    <a:schemeClr val="tx1"/>
                  </a:buClr>
                  <a:tabLst>
                    <a:tab pos="467772" algn="l"/>
                  </a:tabLst>
                </a:pPr>
                <a:endParaRPr lang="fr-FR" dirty="0"/>
              </a:p>
              <a:p>
                <a:pPr lvl="2">
                  <a:buClr>
                    <a:schemeClr val="tx1"/>
                  </a:buClr>
                  <a:tabLst>
                    <a:tab pos="467772" algn="l"/>
                  </a:tabLst>
                </a:pPr>
                <a:endParaRPr lang="fr-FR" dirty="0"/>
              </a:p>
              <a:p>
                <a:pPr>
                  <a:tabLst>
                    <a:tab pos="467772" algn="l"/>
                  </a:tabLst>
                </a:pPr>
                <a:endParaRPr lang="fr-FR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dirty="0"/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dirty="0"/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dirty="0"/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dirty="0"/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dirty="0"/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dirty="0"/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dirty="0"/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dirty="0"/>
              </a:p>
              <a:p>
                <a:pPr marL="764635" lvl="1" indent="-480472">
                  <a:buClr>
                    <a:schemeClr val="tx1"/>
                  </a:buClr>
                  <a:buFont typeface="Wingdings" pitchFamily="2" charset="2"/>
                  <a:buChar char="Ø"/>
                  <a:tabLst>
                    <a:tab pos="467772" algn="l"/>
                  </a:tabLst>
                </a:pPr>
                <a:endParaRPr lang="fr-FR" sz="1000" dirty="0"/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1623960" cy="5218126"/>
              </a:xfrm>
              <a:blipFill>
                <a:blip r:embed="rId3"/>
                <a:stretch>
                  <a:fillRect l="-654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Contexte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604B4F5-F037-66DD-D3D8-1ECE9D5B8DFB}"/>
              </a:ext>
            </a:extLst>
          </p:cNvPr>
          <p:cNvSpPr txBox="1"/>
          <p:nvPr/>
        </p:nvSpPr>
        <p:spPr>
          <a:xfrm>
            <a:off x="7609010" y="5594303"/>
            <a:ext cx="3680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Incendie de l’usine </a:t>
            </a:r>
            <a:r>
              <a:rPr lang="fr-FR" sz="14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Lubrizol</a:t>
            </a:r>
            <a:r>
              <a:rPr lang="fr-FR" sz="14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à Rouen, le 26 septembre 2019. Crédit photo : Pierre Mauger</a:t>
            </a:r>
            <a:endParaRPr lang="fr-FR" sz="1000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AF46BE-41F4-806D-4F5D-336ADCCF9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r="15430"/>
          <a:stretch/>
        </p:blipFill>
        <p:spPr>
          <a:xfrm>
            <a:off x="7107435" y="2111255"/>
            <a:ext cx="4512532" cy="33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18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B74C51B-F848-EA2D-0D14-D1E15ADB3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7" r="18589" b="-40"/>
          <a:stretch/>
        </p:blipFill>
        <p:spPr>
          <a:xfrm>
            <a:off x="6382134" y="1486819"/>
            <a:ext cx="5482137" cy="34379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725320F-7C55-9D52-1DCE-F7F191EB3CF2}"/>
              </a:ext>
            </a:extLst>
          </p:cNvPr>
          <p:cNvSpPr txBox="1"/>
          <p:nvPr/>
        </p:nvSpPr>
        <p:spPr>
          <a:xfrm rot="-1380000">
            <a:off x="6336782" y="2264555"/>
            <a:ext cx="3369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E3CC"/>
                </a:solidFill>
              </a:rPr>
              <a:t>Entrée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3CECBA0-2513-3D40-B758-A966A98EF9AD}"/>
              </a:ext>
            </a:extLst>
          </p:cNvPr>
          <p:cNvSpPr txBox="1"/>
          <p:nvPr/>
        </p:nvSpPr>
        <p:spPr>
          <a:xfrm rot="-2520000">
            <a:off x="9689944" y="3739679"/>
            <a:ext cx="168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E9D7"/>
                </a:solidFill>
              </a:rPr>
              <a:t>Sortie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2DDF326-307C-7127-814B-C04BB7D74798}"/>
              </a:ext>
            </a:extLst>
          </p:cNvPr>
          <p:cNvSpPr txBox="1"/>
          <p:nvPr/>
        </p:nvSpPr>
        <p:spPr>
          <a:xfrm rot="1200000">
            <a:off x="9426507" y="2211088"/>
            <a:ext cx="168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E3CC"/>
                </a:solidFill>
              </a:rPr>
              <a:t>Symétrie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A1CA5D5-E760-4D63-517D-314C7BA2FBF4}"/>
              </a:ext>
            </a:extLst>
          </p:cNvPr>
          <p:cNvSpPr txBox="1"/>
          <p:nvPr/>
        </p:nvSpPr>
        <p:spPr>
          <a:xfrm>
            <a:off x="9660697" y="2871679"/>
            <a:ext cx="1588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E3CC"/>
                </a:solidFill>
              </a:rPr>
              <a:t>Lois de parois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BBA7D3A-785E-20DE-8FB7-B209915A455F}"/>
              </a:ext>
            </a:extLst>
          </p:cNvPr>
          <p:cNvCxnSpPr>
            <a:cxnSpLocks/>
          </p:cNvCxnSpPr>
          <p:nvPr/>
        </p:nvCxnSpPr>
        <p:spPr>
          <a:xfrm flipV="1">
            <a:off x="7668327" y="3509225"/>
            <a:ext cx="1096910" cy="826428"/>
          </a:xfrm>
          <a:prstGeom prst="line">
            <a:avLst/>
          </a:prstGeom>
          <a:ln w="19050">
            <a:solidFill>
              <a:srgbClr val="BF0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E3199F0C-0F21-5C5A-B741-A9F81264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264" y="1228233"/>
            <a:ext cx="1523119" cy="67017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0C16867-2A6F-4AF4-727C-7B3C32A531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71" t="13678" b="28245"/>
          <a:stretch/>
        </p:blipFill>
        <p:spPr>
          <a:xfrm>
            <a:off x="3819654" y="4147415"/>
            <a:ext cx="3837871" cy="2001044"/>
          </a:xfrm>
          <a:prstGeom prst="rect">
            <a:avLst/>
          </a:prstGeom>
          <a:ln w="19050">
            <a:solidFill>
              <a:srgbClr val="BF00BF"/>
            </a:solidFill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E23709B-50F0-B718-F5EE-2F068562DDB7}"/>
              </a:ext>
            </a:extLst>
          </p:cNvPr>
          <p:cNvSpPr txBox="1"/>
          <p:nvPr/>
        </p:nvSpPr>
        <p:spPr>
          <a:xfrm rot="2220000">
            <a:off x="6614044" y="3524661"/>
            <a:ext cx="168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E3CC"/>
                </a:solidFill>
              </a:rPr>
              <a:t>Symétrie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5BFE1F9-2CFC-5B2C-4951-625F42DEE95D}"/>
              </a:ext>
            </a:extLst>
          </p:cNvPr>
          <p:cNvCxnSpPr>
            <a:cxnSpLocks/>
          </p:cNvCxnSpPr>
          <p:nvPr/>
        </p:nvCxnSpPr>
        <p:spPr>
          <a:xfrm flipV="1">
            <a:off x="9097541" y="1778475"/>
            <a:ext cx="0" cy="28480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A1EECDB-4A66-D43C-FB1C-D9B6C29119D2}"/>
              </a:ext>
            </a:extLst>
          </p:cNvPr>
          <p:cNvCxnSpPr>
            <a:cxnSpLocks/>
          </p:cNvCxnSpPr>
          <p:nvPr/>
        </p:nvCxnSpPr>
        <p:spPr>
          <a:xfrm>
            <a:off x="9112991" y="1716923"/>
            <a:ext cx="2587964" cy="92551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17EF49C-6E95-A335-BC91-9E9D33CDC06B}"/>
              </a:ext>
            </a:extLst>
          </p:cNvPr>
          <p:cNvCxnSpPr>
            <a:cxnSpLocks/>
          </p:cNvCxnSpPr>
          <p:nvPr/>
        </p:nvCxnSpPr>
        <p:spPr>
          <a:xfrm>
            <a:off x="8123042" y="2527536"/>
            <a:ext cx="396135" cy="167921"/>
          </a:xfrm>
          <a:prstGeom prst="straightConnector1">
            <a:avLst/>
          </a:prstGeom>
          <a:ln w="19050">
            <a:solidFill>
              <a:srgbClr val="00E3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054BDAD-20E6-64B2-1E30-30A381718F8E}"/>
                  </a:ext>
                </a:extLst>
              </p:cNvPr>
              <p:cNvSpPr txBox="1"/>
              <p:nvPr/>
            </p:nvSpPr>
            <p:spPr>
              <a:xfrm rot="1200000">
                <a:off x="9823418" y="1892043"/>
                <a:ext cx="10783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=420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054BDAD-20E6-64B2-1E30-30A381718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200000">
                <a:off x="9823418" y="1892043"/>
                <a:ext cx="107830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D2FF5E2-FD34-BAF5-ED7D-9ABDEC4F2282}"/>
                  </a:ext>
                </a:extLst>
              </p:cNvPr>
              <p:cNvSpPr txBox="1"/>
              <p:nvPr/>
            </p:nvSpPr>
            <p:spPr>
              <a:xfrm>
                <a:off x="8104899" y="1570343"/>
                <a:ext cx="10783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=50 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D2FF5E2-FD34-BAF5-ED7D-9ABDEC4F2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899" y="1570343"/>
                <a:ext cx="1078303" cy="307777"/>
              </a:xfrm>
              <a:prstGeom prst="rect">
                <a:avLst/>
              </a:prstGeom>
              <a:blipFill>
                <a:blip r:embed="rId7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6AB1E40-51C5-D506-E913-0AC0CB7E7FD8}"/>
                  </a:ext>
                </a:extLst>
              </p:cNvPr>
              <p:cNvSpPr txBox="1"/>
              <p:nvPr/>
            </p:nvSpPr>
            <p:spPr>
              <a:xfrm>
                <a:off x="8217717" y="2354163"/>
                <a:ext cx="14145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00E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0E3CC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0E3CC"/>
                              </a:solidFill>
                              <a:latin typeface="Cambria Math" panose="02040503050406030204" pitchFamily="18" charset="0"/>
                            </a:rPr>
                            <m:t>𝑖𝑛𝑙𝑒𝑡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00E3CC"/>
                          </a:solidFill>
                          <a:latin typeface="Cambria Math" panose="02040503050406030204" pitchFamily="18" charset="0"/>
                        </a:rPr>
                        <m:t>=80 </m:t>
                      </m:r>
                      <m:r>
                        <a:rPr lang="fr-FR" sz="1400" b="0" i="1" smtClean="0">
                          <a:solidFill>
                            <a:srgbClr val="00E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dirty="0">
                  <a:solidFill>
                    <a:srgbClr val="00E3CC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6AB1E40-51C5-D506-E913-0AC0CB7E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717" y="2354163"/>
                <a:ext cx="1414541" cy="307777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495272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Configuration du modèle LES du cas MUST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BA1BDFA-C24B-504F-FCAE-7E1A2653F017}"/>
                  </a:ext>
                </a:extLst>
              </p:cNvPr>
              <p:cNvSpPr txBox="1"/>
              <p:nvPr/>
            </p:nvSpPr>
            <p:spPr>
              <a:xfrm>
                <a:off x="339477" y="1779289"/>
                <a:ext cx="5490474" cy="1836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47669" lvl="1" indent="-342900">
                  <a:spcBef>
                    <a:spcPts val="432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fr-FR" sz="2000" b="1" dirty="0"/>
                  <a:t>Solveur : </a:t>
                </a:r>
                <a:r>
                  <a:rPr lang="fr-FR" sz="2000" dirty="0"/>
                  <a:t>AVBP (compressibilité artificielle)</a:t>
                </a:r>
              </a:p>
              <a:p>
                <a:pPr marL="647669" lvl="1" indent="-342900">
                  <a:spcBef>
                    <a:spcPts val="432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endParaRPr lang="fr-FR" sz="1000" b="1" dirty="0"/>
              </a:p>
              <a:p>
                <a:pPr marL="647669" lvl="1" indent="-342900">
                  <a:spcBef>
                    <a:spcPts val="432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fr-FR" sz="2000" b="1" dirty="0"/>
                  <a:t>Maillage : </a:t>
                </a:r>
                <a:r>
                  <a:rPr lang="fr-FR" sz="2000" dirty="0"/>
                  <a:t>non-structuré (90M tétraèdres)</a:t>
                </a:r>
              </a:p>
              <a:p>
                <a:pPr marL="647669" lvl="1" indent="-342900">
                  <a:spcBef>
                    <a:spcPts val="432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endParaRPr lang="fr-FR" sz="1000" dirty="0"/>
              </a:p>
              <a:p>
                <a:pPr marL="647669" lvl="1" indent="-342900">
                  <a:spcBef>
                    <a:spcPts val="432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fr-FR" sz="2000" b="1" dirty="0"/>
                  <a:t>Coût :</a:t>
                </a:r>
                <a:r>
                  <a:rPr lang="fr-FR" sz="2000" dirty="0"/>
                  <a:t>    1 simulation (260s)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fr-FR" sz="2000" dirty="0"/>
                  <a:t> 20 000 </a:t>
                </a:r>
                <a:r>
                  <a:rPr lang="fr-FR" sz="2000" dirty="0" err="1"/>
                  <a:t>h</a:t>
                </a:r>
                <a:r>
                  <a:rPr lang="fr-FR" sz="2000" baseline="-25000" dirty="0" err="1"/>
                  <a:t>CPU</a:t>
                </a:r>
                <a:endParaRPr lang="fr-FR" sz="20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BA1BDFA-C24B-504F-FCAE-7E1A2653F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77" y="1779289"/>
                <a:ext cx="5490474" cy="1836400"/>
              </a:xfrm>
              <a:prstGeom prst="rect">
                <a:avLst/>
              </a:prstGeom>
              <a:blipFill>
                <a:blip r:embed="rId9"/>
                <a:stretch>
                  <a:fillRect t="-2069" b="-48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1615492E-C33C-4ED7-C2EF-3155C64D5EFE}"/>
              </a:ext>
            </a:extLst>
          </p:cNvPr>
          <p:cNvSpPr/>
          <p:nvPr/>
        </p:nvSpPr>
        <p:spPr>
          <a:xfrm>
            <a:off x="1768378" y="3106757"/>
            <a:ext cx="3998672" cy="60569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47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BC0778BD-1FFA-6F91-D39D-ED81F2F24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8" y="1835209"/>
            <a:ext cx="4440670" cy="450761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space réservé du contenu 34">
                <a:extLst>
                  <a:ext uri="{FF2B5EF4-FFF2-40B4-BE49-F238E27FC236}">
                    <a16:creationId xmlns:a16="http://schemas.microsoft.com/office/drawing/2014/main" id="{75F079A4-BC0A-B7A9-4138-635C82B95B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6825501" cy="4029663"/>
              </a:xfrm>
            </p:spPr>
            <p:txBody>
              <a:bodyPr>
                <a:normAutofit/>
              </a:bodyPr>
              <a:lstStyle/>
              <a:p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Calibration des conditions aux limites d’entrée 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fr-FR" b="1" dirty="0"/>
                  <a:t>Direction moyenne du vent :</a:t>
                </a:r>
              </a:p>
              <a:p>
                <a:pPr marL="399363" lvl="1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𝒊𝒏𝒍𝒆𝒕</m:t>
                          </m:r>
                        </m:sub>
                      </m:sSub>
                      <m:r>
                        <a:rPr lang="fr-FR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fr-FR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r>
                        <a:rPr lang="fr-FR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𝟒𝟏</m:t>
                      </m:r>
                      <m:r>
                        <a:rPr lang="fr-FR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  <m:r>
                        <m:rPr>
                          <m:nor/>
                        </m:rPr>
                        <a:rPr lang="fr-FR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m:t> </m:t>
                      </m:r>
                    </m:oMath>
                  </m:oMathPara>
                </a14:m>
                <a:endParaRPr lang="fr-FR" b="1" dirty="0"/>
              </a:p>
              <a:p>
                <a:pPr marL="399363" lvl="1" indent="0">
                  <a:buClr>
                    <a:schemeClr val="tx1"/>
                  </a:buClr>
                  <a:buNone/>
                </a:pPr>
                <a:endParaRPr lang="fr-FR" sz="1000" b="1" dirty="0"/>
              </a:p>
              <a:p>
                <a:pPr lvl="1">
                  <a:buClr>
                    <a:schemeClr val="tx1"/>
                  </a:buClr>
                </a:pPr>
                <a:r>
                  <a:rPr lang="fr-FR" b="1" dirty="0"/>
                  <a:t>Vitesse moyenne du vent : </a:t>
                </a:r>
                <a:endParaRPr lang="fr-FR" sz="2000" i="1" dirty="0">
                  <a:latin typeface="Cambria Math" panose="02040503050406030204" pitchFamily="18" charset="0"/>
                </a:endParaRPr>
              </a:p>
              <a:p>
                <a:pPr marL="399363" lvl="1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𝑖𝑛𝑙𝑒𝑡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fr-FR" sz="20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func>
                        <m:func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fr-FR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fr-FR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fr-FR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FR" b="1" dirty="0"/>
              </a:p>
              <a:p>
                <a:pPr marL="742921" lvl="2" indent="0">
                  <a:buNone/>
                </a:pPr>
                <a:r>
                  <a:rPr lang="fr-FR" sz="1200" dirty="0"/>
                  <a:t>	</a:t>
                </a:r>
                <a:r>
                  <a:rPr lang="fr-FR" dirty="0"/>
                  <a:t>Avec :</a:t>
                </a:r>
              </a:p>
              <a:p>
                <a:pPr marL="1411279" lvl="3" indent="0">
                  <a:buNone/>
                </a:pPr>
                <a:r>
                  <a:rPr lang="fr-FR" sz="1800" dirty="0"/>
                  <a:t>-</a:t>
                </a:r>
                <a:r>
                  <a:rPr lang="fr-FR" sz="1800" b="1" dirty="0"/>
                  <a:t> </a:t>
                </a:r>
                <a:r>
                  <a:rPr lang="fr-FR" sz="1800" dirty="0"/>
                  <a:t>la vitesse de friction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fr-FR" sz="18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8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8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𝟕𝟑</m:t>
                    </m:r>
                  </m:oMath>
                </a14:m>
                <a:r>
                  <a:rPr lang="fr-FR" sz="1800" b="1" dirty="0">
                    <a:solidFill>
                      <a:schemeClr val="accent1">
                        <a:lumMod val="75000"/>
                      </a:schemeClr>
                    </a:solidFill>
                  </a:rPr>
                  <a:t> m s</a:t>
                </a:r>
                <a:r>
                  <a:rPr lang="fr-FR" sz="1800" b="1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-1</a:t>
                </a:r>
                <a:endParaRPr lang="fr-FR" sz="1800" b="1" dirty="0"/>
              </a:p>
              <a:p>
                <a:pPr marL="1411279" lvl="3" indent="0">
                  <a:buNone/>
                </a:pPr>
                <a:r>
                  <a:rPr lang="fr-FR" sz="1800" dirty="0">
                    <a:solidFill>
                      <a:schemeClr val="tx1"/>
                    </a:solidFill>
                  </a:rPr>
                  <a:t>- la rugosité du sol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=0.045</m:t>
                    </m:r>
                  </m:oMath>
                </a14:m>
                <a:r>
                  <a:rPr lang="fr-FR" sz="1800" dirty="0"/>
                  <a:t> m </a:t>
                </a:r>
                <a:r>
                  <a:rPr lang="fr-FR" sz="1800" i="1" dirty="0"/>
                  <a:t>(Yee et </a:t>
                </a:r>
                <a:r>
                  <a:rPr lang="fr-FR" sz="1800" i="1" dirty="0" err="1"/>
                  <a:t>Biltoft</a:t>
                </a:r>
                <a:r>
                  <a:rPr lang="fr-FR" sz="1800" i="1" dirty="0"/>
                  <a:t>. 2004)</a:t>
                </a:r>
              </a:p>
            </p:txBody>
          </p:sp>
        </mc:Choice>
        <mc:Fallback xmlns="">
          <p:sp>
            <p:nvSpPr>
              <p:cNvPr id="35" name="Espace réservé du contenu 34">
                <a:extLst>
                  <a:ext uri="{FF2B5EF4-FFF2-40B4-BE49-F238E27FC236}">
                    <a16:creationId xmlns:a16="http://schemas.microsoft.com/office/drawing/2014/main" id="{75F079A4-BC0A-B7A9-4138-635C82B95B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6825501" cy="4029663"/>
              </a:xfrm>
              <a:blipFill>
                <a:blip r:embed="rId4"/>
                <a:stretch>
                  <a:fillRect l="-1113" t="-12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787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UST_movie_velocity_only_loop">
            <a:hlinkClick r:id="" action="ppaction://media"/>
            <a:extLst>
              <a:ext uri="{FF2B5EF4-FFF2-40B4-BE49-F238E27FC236}">
                <a16:creationId xmlns:a16="http://schemas.microsoft.com/office/drawing/2014/main" id="{580AFE62-376C-3689-CD43-EC9F20DDD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3950"/>
          <a:stretch/>
        </p:blipFill>
        <p:spPr>
          <a:xfrm>
            <a:off x="2255191" y="1585539"/>
            <a:ext cx="7168210" cy="342277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Prévision de l’écoulement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1">
                <a:extLst>
                  <a:ext uri="{FF2B5EF4-FFF2-40B4-BE49-F238E27FC236}">
                    <a16:creationId xmlns:a16="http://schemas.microsoft.com/office/drawing/2014/main" id="{79B645AA-CEFA-1A47-6F64-B1CAE073D2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00676" y="5269765"/>
                <a:ext cx="8102600" cy="726854"/>
              </a:xfrm>
              <a:prstGeom prst="roundRect">
                <a:avLst>
                  <a:gd name="adj" fmla="val 5303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1800" dirty="0"/>
                  <a:t>Faible persistance des conditions initiales </a:t>
                </a:r>
                <a14:m>
                  <m:oMath xmlns:m="http://schemas.openxmlformats.org/officeDocument/2006/math">
                    <m:r>
                      <a:rPr lang="fr-F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800" dirty="0"/>
                  <a:t> Plus pertinent de corriger les </a:t>
                </a:r>
                <a:r>
                  <a:rPr lang="fr-FR" sz="1800" dirty="0" err="1"/>
                  <a:t>CLs</a:t>
                </a:r>
                <a:endParaRPr lang="fr-FR" sz="1800" dirty="0"/>
              </a:p>
            </p:txBody>
          </p:sp>
        </mc:Choice>
        <mc:Fallback xmlns="">
          <p:sp>
            <p:nvSpPr>
              <p:cNvPr id="4" name="Espace réservé du contenu 1">
                <a:extLst>
                  <a:ext uri="{FF2B5EF4-FFF2-40B4-BE49-F238E27FC236}">
                    <a16:creationId xmlns:a16="http://schemas.microsoft.com/office/drawing/2014/main" id="{79B645AA-CEFA-1A47-6F64-B1CAE073D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676" y="5269765"/>
                <a:ext cx="8102600" cy="726854"/>
              </a:xfrm>
              <a:prstGeom prst="roundRect">
                <a:avLst>
                  <a:gd name="adj" fmla="val 5303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4665A91-04F0-44E3-8255-67899E77D958}"/>
              </a:ext>
            </a:extLst>
          </p:cNvPr>
          <p:cNvSpPr/>
          <p:nvPr/>
        </p:nvSpPr>
        <p:spPr>
          <a:xfrm>
            <a:off x="366691" y="2050827"/>
            <a:ext cx="1521176" cy="19910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u="sng" dirty="0">
                <a:solidFill>
                  <a:schemeClr val="tx1"/>
                </a:solidFill>
              </a:rPr>
              <a:t>CL d’entrée</a:t>
            </a:r>
          </a:p>
          <a:p>
            <a:pPr algn="ctr"/>
            <a:endParaRPr lang="fr-FR" sz="600" u="sng" dirty="0">
              <a:solidFill>
                <a:schemeClr val="tx1"/>
              </a:solidFill>
            </a:endParaRPr>
          </a:p>
          <a:p>
            <a:r>
              <a:rPr lang="fr-FR" sz="1800" dirty="0">
                <a:solidFill>
                  <a:schemeClr val="tx1"/>
                </a:solidFill>
              </a:rPr>
              <a:t>-  Profil du </a:t>
            </a:r>
          </a:p>
          <a:p>
            <a:r>
              <a:rPr lang="fr-FR" sz="1800" dirty="0">
                <a:solidFill>
                  <a:schemeClr val="tx1"/>
                </a:solidFill>
              </a:rPr>
              <a:t>   vent moyen</a:t>
            </a:r>
          </a:p>
          <a:p>
            <a:endParaRPr lang="fr-FR" sz="400" dirty="0">
              <a:solidFill>
                <a:schemeClr val="tx1"/>
              </a:solidFill>
            </a:endParaRPr>
          </a:p>
          <a:p>
            <a:r>
              <a:rPr lang="fr-FR" sz="1800" dirty="0">
                <a:solidFill>
                  <a:schemeClr val="tx1"/>
                </a:solidFill>
              </a:rPr>
              <a:t>+ Injection de </a:t>
            </a:r>
          </a:p>
          <a:p>
            <a:r>
              <a:rPr lang="fr-FR" sz="1800" dirty="0">
                <a:solidFill>
                  <a:schemeClr val="tx1"/>
                </a:solidFill>
              </a:rPr>
              <a:t>   turbulence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0BB06-F88E-FD36-F4C7-B1F46B9CBD42}"/>
              </a:ext>
            </a:extLst>
          </p:cNvPr>
          <p:cNvSpPr/>
          <p:nvPr/>
        </p:nvSpPr>
        <p:spPr>
          <a:xfrm>
            <a:off x="9436081" y="3695481"/>
            <a:ext cx="2100480" cy="8420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Conditions initiales uniformes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968510B-49C5-53C2-C1F0-8D25EB2AA8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9" t="9753" r="3458" b="50216"/>
          <a:stretch/>
        </p:blipFill>
        <p:spPr>
          <a:xfrm>
            <a:off x="9534087" y="1917700"/>
            <a:ext cx="771634" cy="1371600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95CDC23-9475-DF4C-C04C-1AD44B2E13D5}"/>
              </a:ext>
            </a:extLst>
          </p:cNvPr>
          <p:cNvCxnSpPr>
            <a:cxnSpLocks/>
          </p:cNvCxnSpPr>
          <p:nvPr/>
        </p:nvCxnSpPr>
        <p:spPr>
          <a:xfrm>
            <a:off x="1983117" y="2159000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862832C-CE8F-018E-BD43-E1A64DD1E246}"/>
              </a:ext>
            </a:extLst>
          </p:cNvPr>
          <p:cNvCxnSpPr>
            <a:cxnSpLocks/>
          </p:cNvCxnSpPr>
          <p:nvPr/>
        </p:nvCxnSpPr>
        <p:spPr>
          <a:xfrm>
            <a:off x="1983117" y="2376488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5311643-622B-0D55-4149-F1E65F65F718}"/>
              </a:ext>
            </a:extLst>
          </p:cNvPr>
          <p:cNvCxnSpPr>
            <a:cxnSpLocks/>
          </p:cNvCxnSpPr>
          <p:nvPr/>
        </p:nvCxnSpPr>
        <p:spPr>
          <a:xfrm>
            <a:off x="1983117" y="2593976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FD6DA89-A3AB-58F4-9550-AF9E9F629B9D}"/>
              </a:ext>
            </a:extLst>
          </p:cNvPr>
          <p:cNvCxnSpPr>
            <a:cxnSpLocks/>
          </p:cNvCxnSpPr>
          <p:nvPr/>
        </p:nvCxnSpPr>
        <p:spPr>
          <a:xfrm>
            <a:off x="1983117" y="2811464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C27908D-46D9-658B-317B-C9C3DC7992F2}"/>
              </a:ext>
            </a:extLst>
          </p:cNvPr>
          <p:cNvCxnSpPr>
            <a:cxnSpLocks/>
          </p:cNvCxnSpPr>
          <p:nvPr/>
        </p:nvCxnSpPr>
        <p:spPr>
          <a:xfrm>
            <a:off x="1983117" y="3028952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6FF2053-6602-4CDF-E16F-23BBED8B9024}"/>
              </a:ext>
            </a:extLst>
          </p:cNvPr>
          <p:cNvCxnSpPr>
            <a:cxnSpLocks/>
          </p:cNvCxnSpPr>
          <p:nvPr/>
        </p:nvCxnSpPr>
        <p:spPr>
          <a:xfrm>
            <a:off x="1983117" y="3246440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7268969-5D2E-7E88-6084-87E731EC6D21}"/>
              </a:ext>
            </a:extLst>
          </p:cNvPr>
          <p:cNvCxnSpPr>
            <a:cxnSpLocks/>
          </p:cNvCxnSpPr>
          <p:nvPr/>
        </p:nvCxnSpPr>
        <p:spPr>
          <a:xfrm>
            <a:off x="1983117" y="3463928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0B74AE3-824D-0BD1-EB4F-33A5D0F2CCE6}"/>
              </a:ext>
            </a:extLst>
          </p:cNvPr>
          <p:cNvCxnSpPr>
            <a:cxnSpLocks/>
          </p:cNvCxnSpPr>
          <p:nvPr/>
        </p:nvCxnSpPr>
        <p:spPr>
          <a:xfrm>
            <a:off x="1983117" y="3681416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5E987F9-35F4-B0B8-D98F-C0C8F46896AE}"/>
              </a:ext>
            </a:extLst>
          </p:cNvPr>
          <p:cNvCxnSpPr>
            <a:cxnSpLocks/>
          </p:cNvCxnSpPr>
          <p:nvPr/>
        </p:nvCxnSpPr>
        <p:spPr>
          <a:xfrm>
            <a:off x="1983117" y="3898900"/>
            <a:ext cx="3673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5F9D76E-A02D-A70F-00C4-D6D14363CE93}"/>
              </a:ext>
            </a:extLst>
          </p:cNvPr>
          <p:cNvCxnSpPr>
            <a:cxnSpLocks/>
          </p:cNvCxnSpPr>
          <p:nvPr/>
        </p:nvCxnSpPr>
        <p:spPr>
          <a:xfrm flipH="1" flipV="1">
            <a:off x="8191500" y="3681416"/>
            <a:ext cx="1231900" cy="2682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11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ST_movie_cut_slow">
            <a:hlinkClick r:id="" action="ppaction://media"/>
            <a:extLst>
              <a:ext uri="{FF2B5EF4-FFF2-40B4-BE49-F238E27FC236}">
                <a16:creationId xmlns:a16="http://schemas.microsoft.com/office/drawing/2014/main" id="{0347A700-52F7-0EBB-F7FA-E8EFF5296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4228"/>
          <a:stretch/>
        </p:blipFill>
        <p:spPr>
          <a:xfrm>
            <a:off x="2255191" y="1583554"/>
            <a:ext cx="7141721" cy="34212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Prévision de la dispersion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7CB34DB-EFE3-CFC2-D99B-89F80AF24C25}"/>
              </a:ext>
            </a:extLst>
          </p:cNvPr>
          <p:cNvSpPr/>
          <p:nvPr/>
        </p:nvSpPr>
        <p:spPr>
          <a:xfrm flipH="1" flipV="1">
            <a:off x="4528416" y="1672234"/>
            <a:ext cx="126000" cy="126000"/>
          </a:xfrm>
          <a:prstGeom prst="rect">
            <a:avLst/>
          </a:prstGeom>
          <a:solidFill>
            <a:srgbClr val="E477C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6AB50AE-9B17-509B-FAA5-01A76920B75B}"/>
              </a:ext>
            </a:extLst>
          </p:cNvPr>
          <p:cNvCxnSpPr/>
          <p:nvPr/>
        </p:nvCxnSpPr>
        <p:spPr>
          <a:xfrm flipH="1" flipV="1">
            <a:off x="4592171" y="1798234"/>
            <a:ext cx="127747" cy="964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78A63AF-49C4-0C28-FD51-7E2B3AF8ED3C}"/>
              </a:ext>
            </a:extLst>
          </p:cNvPr>
          <p:cNvSpPr/>
          <p:nvPr/>
        </p:nvSpPr>
        <p:spPr>
          <a:xfrm flipH="1" flipV="1">
            <a:off x="7492817" y="1672234"/>
            <a:ext cx="126000" cy="126000"/>
          </a:xfrm>
          <a:prstGeom prst="rect">
            <a:avLst/>
          </a:prstGeom>
          <a:solidFill>
            <a:srgbClr val="16BEC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F09853-07BE-0CC9-722A-B199315DBF74}"/>
              </a:ext>
            </a:extLst>
          </p:cNvPr>
          <p:cNvCxnSpPr>
            <a:cxnSpLocks/>
            <a:endCxn id="9" idx="0"/>
          </p:cNvCxnSpPr>
          <p:nvPr/>
        </p:nvCxnSpPr>
        <p:spPr>
          <a:xfrm flipV="1">
            <a:off x="7469822" y="1798234"/>
            <a:ext cx="85995" cy="9658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7E2B788-D710-C936-E963-1CFC27484352}"/>
              </a:ext>
            </a:extLst>
          </p:cNvPr>
          <p:cNvSpPr/>
          <p:nvPr/>
        </p:nvSpPr>
        <p:spPr>
          <a:xfrm flipH="1" flipV="1">
            <a:off x="5511805" y="1672234"/>
            <a:ext cx="126000" cy="126000"/>
          </a:xfrm>
          <a:prstGeom prst="rect">
            <a:avLst/>
          </a:prstGeom>
          <a:solidFill>
            <a:srgbClr val="FF7F0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75DEF57-1309-21FF-EF70-3FAA68527D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 flipV="1">
            <a:off x="5574805" y="1798234"/>
            <a:ext cx="30129" cy="964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6D6AEB3-0687-F582-CED8-78776475F6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9" t="9753" r="3458" b="10611"/>
          <a:stretch/>
        </p:blipFill>
        <p:spPr>
          <a:xfrm>
            <a:off x="9534087" y="1917700"/>
            <a:ext cx="771634" cy="2728610"/>
          </a:xfrm>
          <a:prstGeom prst="rect">
            <a:avLst/>
          </a:prstGeom>
        </p:spPr>
      </p:pic>
      <p:pic>
        <p:nvPicPr>
          <p:cNvPr id="13" name="time_series_animation">
            <a:hlinkClick r:id="" action="ppaction://media"/>
            <a:extLst>
              <a:ext uri="{FF2B5EF4-FFF2-40B4-BE49-F238E27FC236}">
                <a16:creationId xmlns:a16="http://schemas.microsoft.com/office/drawing/2014/main" id="{14EAE0D5-43D2-F7CE-3CBF-6111D84C2D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492" y="4840653"/>
            <a:ext cx="11260604" cy="15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9" grpId="0" animBg="1"/>
      <p:bldP spid="9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497249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Comparaison aux données expérimentales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F2F68A1-24C8-EEDC-2BA9-A6AB86CC448B}"/>
              </a:ext>
            </a:extLst>
          </p:cNvPr>
          <p:cNvSpPr/>
          <p:nvPr/>
        </p:nvSpPr>
        <p:spPr>
          <a:xfrm>
            <a:off x="9219392" y="3213100"/>
            <a:ext cx="2588447" cy="1760911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Validation par comparaison des statistiques calculées sur une période d’analyse de 200s</a:t>
            </a:r>
            <a:r>
              <a:rPr lang="fr-FR" sz="1800" baseline="30000" dirty="0">
                <a:solidFill>
                  <a:schemeClr val="tx1"/>
                </a:solidFill>
              </a:rPr>
              <a:t>[2]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7F97307-19DB-5D9D-6383-462F86CAC1A4}"/>
              </a:ext>
            </a:extLst>
          </p:cNvPr>
          <p:cNvSpPr txBox="1"/>
          <p:nvPr/>
        </p:nvSpPr>
        <p:spPr>
          <a:xfrm>
            <a:off x="101600" y="2481332"/>
            <a:ext cx="198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E477C2"/>
                </a:solidFill>
              </a:rPr>
              <a:t>Tour B</a:t>
            </a:r>
          </a:p>
          <a:p>
            <a:pPr algn="ctr"/>
            <a:r>
              <a:rPr lang="fr-FR" sz="1600" dirty="0">
                <a:solidFill>
                  <a:srgbClr val="E477C2"/>
                </a:solidFill>
              </a:rPr>
              <a:t>(z=2m)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4483EE-7A92-F330-2427-27D95C1D7743}"/>
              </a:ext>
            </a:extLst>
          </p:cNvPr>
          <p:cNvSpPr/>
          <p:nvPr/>
        </p:nvSpPr>
        <p:spPr>
          <a:xfrm>
            <a:off x="6692134" y="1798510"/>
            <a:ext cx="965158" cy="3980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err="1">
                <a:solidFill>
                  <a:schemeClr val="tx1"/>
                </a:solidFill>
              </a:rPr>
              <a:t>Expé</a:t>
            </a:r>
            <a:endParaRPr lang="fr-FR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89CBB5-0E3F-F2A1-5E37-50AD2383D3FD}"/>
              </a:ext>
            </a:extLst>
          </p:cNvPr>
          <p:cNvSpPr/>
          <p:nvPr/>
        </p:nvSpPr>
        <p:spPr>
          <a:xfrm>
            <a:off x="2856734" y="1798510"/>
            <a:ext cx="965158" cy="3980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LES</a:t>
            </a:r>
            <a:endParaRPr lang="fr-FR" sz="18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380AFA-2FD7-8214-274F-745D26A94905}"/>
              </a:ext>
            </a:extLst>
          </p:cNvPr>
          <p:cNvSpPr txBox="1"/>
          <p:nvPr/>
        </p:nvSpPr>
        <p:spPr>
          <a:xfrm>
            <a:off x="1127051" y="6533575"/>
            <a:ext cx="10228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[2] Yee et </a:t>
            </a:r>
            <a:r>
              <a:rPr lang="fr-FR" sz="1400" dirty="0" err="1">
                <a:solidFill>
                  <a:schemeClr val="bg2">
                    <a:lumMod val="50000"/>
                  </a:schemeClr>
                </a:solidFill>
              </a:rPr>
              <a:t>Biltoft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 (2004), </a:t>
            </a:r>
            <a:r>
              <a:rPr lang="fr-FR" sz="1400" dirty="0" err="1">
                <a:solidFill>
                  <a:schemeClr val="bg2">
                    <a:lumMod val="50000"/>
                  </a:schemeClr>
                </a:solidFill>
              </a:rPr>
              <a:t>Schatzmann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 et al. (2010).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23404CF-2F5F-FA79-5C6F-C524B67C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74" y="2208747"/>
            <a:ext cx="7061926" cy="42671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9368EAC-44A6-60B2-6133-6E74130AEF58}"/>
              </a:ext>
            </a:extLst>
          </p:cNvPr>
          <p:cNvSpPr txBox="1"/>
          <p:nvPr/>
        </p:nvSpPr>
        <p:spPr>
          <a:xfrm>
            <a:off x="101600" y="3849956"/>
            <a:ext cx="198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7F0F"/>
                </a:solidFill>
              </a:rPr>
              <a:t>Tour </a:t>
            </a:r>
            <a:r>
              <a:rPr lang="fr-FR" sz="1600" dirty="0" err="1">
                <a:solidFill>
                  <a:srgbClr val="FF7F0F"/>
                </a:solidFill>
              </a:rPr>
              <a:t>T</a:t>
            </a:r>
            <a:endParaRPr lang="fr-FR" sz="1600" dirty="0">
              <a:solidFill>
                <a:srgbClr val="FF7F0F"/>
              </a:solidFill>
            </a:endParaRPr>
          </a:p>
          <a:p>
            <a:pPr algn="ctr"/>
            <a:r>
              <a:rPr lang="fr-FR" sz="1600" dirty="0">
                <a:solidFill>
                  <a:srgbClr val="FF7F0F"/>
                </a:solidFill>
              </a:rPr>
              <a:t>(z=2m)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B3B94DC-A643-2179-6000-2F919C2D1D51}"/>
              </a:ext>
            </a:extLst>
          </p:cNvPr>
          <p:cNvSpPr txBox="1"/>
          <p:nvPr/>
        </p:nvSpPr>
        <p:spPr>
          <a:xfrm>
            <a:off x="101600" y="5244018"/>
            <a:ext cx="198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16BECF"/>
                </a:solidFill>
              </a:rPr>
              <a:t>Tour C</a:t>
            </a:r>
          </a:p>
          <a:p>
            <a:pPr algn="ctr"/>
            <a:r>
              <a:rPr lang="fr-FR" sz="1600" dirty="0">
                <a:solidFill>
                  <a:srgbClr val="16BECF"/>
                </a:solidFill>
              </a:rPr>
              <a:t>(z=2m)</a:t>
            </a:r>
          </a:p>
        </p:txBody>
      </p:sp>
    </p:spTree>
    <p:extLst>
      <p:ext uri="{BB962C8B-B14F-4D97-AF65-F5344CB8AC3E}">
        <p14:creationId xmlns:p14="http://schemas.microsoft.com/office/powerpoint/2010/main" val="961968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B2FFCFD-3350-B49D-A783-C3F46E5205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2"/>
          <a:stretch/>
        </p:blipFill>
        <p:spPr>
          <a:xfrm>
            <a:off x="1629240" y="1770916"/>
            <a:ext cx="6952900" cy="429619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Effet de la variabilité interne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4A1B92-E962-EAAA-D6E2-606FEA01A2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33710" b="48006"/>
          <a:stretch/>
        </p:blipFill>
        <p:spPr>
          <a:xfrm>
            <a:off x="8702684" y="3080040"/>
            <a:ext cx="3160110" cy="10505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BAE86B6-3A73-315E-123F-A656BCAEE55D}"/>
              </a:ext>
            </a:extLst>
          </p:cNvPr>
          <p:cNvSpPr/>
          <p:nvPr/>
        </p:nvSpPr>
        <p:spPr>
          <a:xfrm>
            <a:off x="1687718" y="3138879"/>
            <a:ext cx="3630051" cy="2904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7C4CE4C-7A46-1CF9-D51E-AD68C9267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89858" r="61491" b="-493"/>
          <a:stretch/>
        </p:blipFill>
        <p:spPr>
          <a:xfrm>
            <a:off x="2438371" y="3078418"/>
            <a:ext cx="2610997" cy="4568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1D5213-4BCD-121A-80F4-6A7BF1FBD2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7"/>
          <a:stretch/>
        </p:blipFill>
        <p:spPr>
          <a:xfrm>
            <a:off x="1633487" y="1772971"/>
            <a:ext cx="6838484" cy="429208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B702762-BD43-985E-BD78-2AFEE7FF243F}"/>
              </a:ext>
            </a:extLst>
          </p:cNvPr>
          <p:cNvSpPr/>
          <p:nvPr/>
        </p:nvSpPr>
        <p:spPr>
          <a:xfrm>
            <a:off x="1285537" y="6065979"/>
            <a:ext cx="9622513" cy="598152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La variabilité interne affecte significativement la concentration moyenne sur la fenêtre d’analyse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3493D34-7197-13EF-B233-DF25DF84C2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33710" b="58366"/>
          <a:stretch/>
        </p:blipFill>
        <p:spPr>
          <a:xfrm>
            <a:off x="8702684" y="3080041"/>
            <a:ext cx="3160110" cy="4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9" name="Espace réservé du contenu 34">
            <a:extLst>
              <a:ext uri="{FF2B5EF4-FFF2-40B4-BE49-F238E27FC236}">
                <a16:creationId xmlns:a16="http://schemas.microsoft.com/office/drawing/2014/main" id="{F88E2DA0-BFA8-0EBB-010A-3C2E6699835C}"/>
              </a:ext>
            </a:extLst>
          </p:cNvPr>
          <p:cNvSpPr txBox="1">
            <a:spLocks/>
          </p:cNvSpPr>
          <p:nvPr/>
        </p:nvSpPr>
        <p:spPr>
          <a:xfrm>
            <a:off x="240311" y="1263697"/>
            <a:ext cx="11623960" cy="378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Quantification de la variabilité interne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fr-FR" b="1" dirty="0"/>
              <a:t>Étape a) </a:t>
            </a:r>
            <a:r>
              <a:rPr lang="fr-FR" dirty="0"/>
              <a:t>Découpage de l’acquisition de 200s en sous-moyennes</a:t>
            </a:r>
            <a:endParaRPr lang="fr-FR" sz="18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Font typeface="Wingdings" pitchFamily="2" charset="2"/>
              <a:buNone/>
            </a:pPr>
            <a:endParaRPr lang="fr-FR" sz="1800" b="1" dirty="0"/>
          </a:p>
          <a:p>
            <a:pPr>
              <a:buFont typeface="+mj-lt"/>
              <a:buAutoNum type="alphaUcPeriod" startAt="2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lphaUcPeriod" startAt="2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673EBB-9EB4-712D-71A7-3AA02623B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00"/>
          <a:stretch/>
        </p:blipFill>
        <p:spPr>
          <a:xfrm>
            <a:off x="1411621" y="2207758"/>
            <a:ext cx="4858797" cy="17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11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9" name="Espace réservé du contenu 34">
            <a:extLst>
              <a:ext uri="{FF2B5EF4-FFF2-40B4-BE49-F238E27FC236}">
                <a16:creationId xmlns:a16="http://schemas.microsoft.com/office/drawing/2014/main" id="{F88E2DA0-BFA8-0EBB-010A-3C2E6699835C}"/>
              </a:ext>
            </a:extLst>
          </p:cNvPr>
          <p:cNvSpPr txBox="1">
            <a:spLocks/>
          </p:cNvSpPr>
          <p:nvPr/>
        </p:nvSpPr>
        <p:spPr>
          <a:xfrm>
            <a:off x="240310" y="1263698"/>
            <a:ext cx="12178517" cy="1003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Quantification de la variabilité interne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 dirty="0"/>
              <a:t>Étape b) </a:t>
            </a:r>
            <a:r>
              <a:rPr lang="fr-FR" sz="2000" dirty="0"/>
              <a:t>Génération de réplications par rééchantillonnage avec remise</a:t>
            </a:r>
            <a:endParaRPr lang="fr-FR" sz="1800" b="1" dirty="0"/>
          </a:p>
          <a:p>
            <a:pPr marL="0" indent="0">
              <a:buFont typeface="Wingdings" pitchFamily="2" charset="2"/>
              <a:buNone/>
            </a:pPr>
            <a:endParaRPr lang="fr-FR" sz="1800" b="1" dirty="0"/>
          </a:p>
          <a:p>
            <a:pPr>
              <a:buFont typeface="+mj-lt"/>
              <a:buAutoNum type="alphaUcPeriod" startAt="2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lphaUcPeriod" startAt="2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stationary_bootstrap_principle">
            <a:hlinkClick r:id="" action="ppaction://media"/>
            <a:extLst>
              <a:ext uri="{FF2B5EF4-FFF2-40B4-BE49-F238E27FC236}">
                <a16:creationId xmlns:a16="http://schemas.microsoft.com/office/drawing/2014/main" id="{8FAC4DA6-0E4B-393F-FB46-6B1E34634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16"/>
          <a:stretch/>
        </p:blipFill>
        <p:spPr>
          <a:xfrm>
            <a:off x="1418843" y="2212584"/>
            <a:ext cx="4851576" cy="4240302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CC94CDDA-B384-BC53-10CF-39913F452542}"/>
              </a:ext>
            </a:extLst>
          </p:cNvPr>
          <p:cNvSpPr txBox="1">
            <a:spLocks/>
          </p:cNvSpPr>
          <p:nvPr/>
        </p:nvSpPr>
        <p:spPr>
          <a:xfrm>
            <a:off x="7224651" y="3330549"/>
            <a:ext cx="4239944" cy="1778148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Algorithme : </a:t>
            </a:r>
            <a:r>
              <a:rPr lang="fr-FR" sz="1800" dirty="0"/>
              <a:t>Stationary bootstrap</a:t>
            </a:r>
            <a:r>
              <a:rPr lang="fr-FR" sz="1800" baseline="30000" dirty="0"/>
              <a:t>[3]</a:t>
            </a:r>
            <a:r>
              <a:rPr lang="fr-FR" sz="1800" dirty="0"/>
              <a:t> </a:t>
            </a:r>
          </a:p>
          <a:p>
            <a:pPr marL="0" indent="0">
              <a:buNone/>
            </a:pPr>
            <a:r>
              <a:rPr lang="fr-FR" sz="1600" b="1" dirty="0"/>
              <a:t>Paramétrisation</a:t>
            </a:r>
            <a:r>
              <a:rPr lang="fr-FR" sz="1600" dirty="0"/>
              <a:t> :</a:t>
            </a:r>
          </a:p>
          <a:p>
            <a:pPr marL="284163" lvl="1" indent="0">
              <a:buNone/>
            </a:pPr>
            <a:r>
              <a:rPr lang="fr-FR" sz="1600" dirty="0"/>
              <a:t>Longueur moyenne des blocs = durée moyenne de corrélation des échantillons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3CBB2F-3817-2598-42A3-B3CBFA6F1125}"/>
              </a:ext>
            </a:extLst>
          </p:cNvPr>
          <p:cNvSpPr txBox="1"/>
          <p:nvPr/>
        </p:nvSpPr>
        <p:spPr>
          <a:xfrm>
            <a:off x="1127051" y="6533575"/>
            <a:ext cx="10228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[3] Politis et Romano (1994). The stationary bootstrap.</a:t>
            </a:r>
          </a:p>
        </p:txBody>
      </p:sp>
    </p:spTree>
    <p:extLst>
      <p:ext uri="{BB962C8B-B14F-4D97-AF65-F5344CB8AC3E}">
        <p14:creationId xmlns:p14="http://schemas.microsoft.com/office/powerpoint/2010/main" val="12615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1366464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Quantification de la variabilité interne</a:t>
            </a:r>
          </a:p>
          <a:p>
            <a:pPr marL="741600" lvl="1" indent="-342900">
              <a:buClr>
                <a:schemeClr val="tx1"/>
              </a:buClr>
            </a:pPr>
            <a:r>
              <a:rPr lang="fr-FR" b="1" dirty="0"/>
              <a:t>Étape c) </a:t>
            </a:r>
            <a:r>
              <a:rPr lang="fr-FR" dirty="0"/>
              <a:t>Statistiques à partir des réplications bootstrap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1B5FC5-91EC-2A5B-AB09-30EAC39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27" t="46632" r="-1" b="4612"/>
          <a:stretch/>
        </p:blipFill>
        <p:spPr>
          <a:xfrm>
            <a:off x="7441728" y="1958718"/>
            <a:ext cx="4338827" cy="375903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5F93DB5-8D72-A964-350C-2A15423B6576}"/>
              </a:ext>
            </a:extLst>
          </p:cNvPr>
          <p:cNvSpPr/>
          <p:nvPr/>
        </p:nvSpPr>
        <p:spPr>
          <a:xfrm>
            <a:off x="7594494" y="5890497"/>
            <a:ext cx="4269777" cy="692197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Caractérisation de la variabilité interne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3A1F63-680B-1B5E-0C2D-4CB817A885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21" y="2207757"/>
            <a:ext cx="4858797" cy="4245129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BA7BB51-D6B5-4612-6A14-3786B54E6A37}"/>
              </a:ext>
            </a:extLst>
          </p:cNvPr>
          <p:cNvCxnSpPr>
            <a:cxnSpLocks/>
          </p:cNvCxnSpPr>
          <p:nvPr/>
        </p:nvCxnSpPr>
        <p:spPr>
          <a:xfrm>
            <a:off x="1755048" y="6147412"/>
            <a:ext cx="4436432" cy="0"/>
          </a:xfrm>
          <a:prstGeom prst="straightConnector1">
            <a:avLst/>
          </a:prstGeom>
          <a:ln w="28575">
            <a:solidFill>
              <a:schemeClr val="tx1"/>
            </a:solidFill>
            <a:prstDash val="lg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CBD80DF-4E2D-E6E6-FD3F-BCE298CB815E}"/>
              </a:ext>
            </a:extLst>
          </p:cNvPr>
          <p:cNvCxnSpPr>
            <a:cxnSpLocks/>
          </p:cNvCxnSpPr>
          <p:nvPr/>
        </p:nvCxnSpPr>
        <p:spPr>
          <a:xfrm>
            <a:off x="1766065" y="4689404"/>
            <a:ext cx="4436432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3B3270F-4F8A-6676-C50C-02204FDAFEEB}"/>
              </a:ext>
            </a:extLst>
          </p:cNvPr>
          <p:cNvCxnSpPr>
            <a:cxnSpLocks/>
          </p:cNvCxnSpPr>
          <p:nvPr/>
        </p:nvCxnSpPr>
        <p:spPr>
          <a:xfrm>
            <a:off x="1788099" y="5278942"/>
            <a:ext cx="4436432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77E6866-1810-8F55-0A57-13022071FBD7}"/>
              </a:ext>
            </a:extLst>
          </p:cNvPr>
          <p:cNvCxnSpPr>
            <a:cxnSpLocks/>
          </p:cNvCxnSpPr>
          <p:nvPr/>
        </p:nvCxnSpPr>
        <p:spPr>
          <a:xfrm>
            <a:off x="6356733" y="4689404"/>
            <a:ext cx="1237761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E4E60C-B80E-EB7A-A2F4-85970C09859B}"/>
              </a:ext>
            </a:extLst>
          </p:cNvPr>
          <p:cNvCxnSpPr>
            <a:cxnSpLocks/>
          </p:cNvCxnSpPr>
          <p:nvPr/>
        </p:nvCxnSpPr>
        <p:spPr>
          <a:xfrm flipV="1">
            <a:off x="6356733" y="4862149"/>
            <a:ext cx="1237761" cy="4167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15B10DED-C9A0-9829-C351-6B16EE6B8320}"/>
              </a:ext>
            </a:extLst>
          </p:cNvPr>
          <p:cNvCxnSpPr>
            <a:cxnSpLocks/>
          </p:cNvCxnSpPr>
          <p:nvPr/>
        </p:nvCxnSpPr>
        <p:spPr>
          <a:xfrm flipV="1">
            <a:off x="6356733" y="5122843"/>
            <a:ext cx="1237761" cy="102456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1366464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Quantification de la variabilité interne</a:t>
            </a:r>
            <a:endParaRPr lang="fr-FR" dirty="0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489A7DC-FFB3-9068-B490-625F9D0B3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52378" b="40564"/>
          <a:stretch/>
        </p:blipFill>
        <p:spPr>
          <a:xfrm>
            <a:off x="8704161" y="4039885"/>
            <a:ext cx="3160110" cy="40551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38BA5BA-0F0A-BD04-6A1B-1F01C6759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33710" b="48006"/>
          <a:stretch/>
        </p:blipFill>
        <p:spPr>
          <a:xfrm>
            <a:off x="8704161" y="2967361"/>
            <a:ext cx="3160110" cy="105050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E57DA90-432D-5AA5-7C34-EADD050F1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7"/>
          <a:stretch/>
        </p:blipFill>
        <p:spPr>
          <a:xfrm>
            <a:off x="1633486" y="1655488"/>
            <a:ext cx="6852788" cy="429619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2E99B3A-59B7-E4E3-3417-995384EC1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7"/>
          <a:stretch/>
        </p:blipFill>
        <p:spPr>
          <a:xfrm>
            <a:off x="1633487" y="1655488"/>
            <a:ext cx="6852788" cy="429619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D982D98-8A25-2660-F930-19D4B49807B2}"/>
              </a:ext>
            </a:extLst>
          </p:cNvPr>
          <p:cNvSpPr/>
          <p:nvPr/>
        </p:nvSpPr>
        <p:spPr>
          <a:xfrm>
            <a:off x="2529448" y="5935610"/>
            <a:ext cx="7134692" cy="796731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L’approche bootstrap fournit un intervalle de confiance réaliste sans nécessiter d’allonger les simulations</a:t>
            </a:r>
          </a:p>
        </p:txBody>
      </p:sp>
      <p:sp>
        <p:nvSpPr>
          <p:cNvPr id="2" name="Rectangle avec flèche vers la droite 1">
            <a:extLst>
              <a:ext uri="{FF2B5EF4-FFF2-40B4-BE49-F238E27FC236}">
                <a16:creationId xmlns:a16="http://schemas.microsoft.com/office/drawing/2014/main" id="{4F01EBC1-46B9-D8F0-98BB-858B5A8315ED}"/>
              </a:ext>
            </a:extLst>
          </p:cNvPr>
          <p:cNvSpPr/>
          <p:nvPr/>
        </p:nvSpPr>
        <p:spPr>
          <a:xfrm>
            <a:off x="1633486" y="3086100"/>
            <a:ext cx="3891014" cy="1301415"/>
          </a:xfrm>
          <a:prstGeom prst="rightArrowCallout">
            <a:avLst>
              <a:gd name="adj1" fmla="val 25000"/>
              <a:gd name="adj2" fmla="val 25000"/>
              <a:gd name="adj3" fmla="val 18460"/>
              <a:gd name="adj4" fmla="val 87825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250D650A-D064-AFFD-CCD3-2E996EFE8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tabLst>
                <a:tab pos="467772" algn="l"/>
              </a:tabLst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Spécificités de la dispersion à micro-échelle</a:t>
            </a:r>
          </a:p>
          <a:p>
            <a:pPr>
              <a:tabLst>
                <a:tab pos="467772" algn="l"/>
              </a:tabLst>
            </a:pPr>
            <a:endParaRPr lang="fr-FR" b="1" dirty="0"/>
          </a:p>
          <a:p>
            <a:pPr>
              <a:tabLst>
                <a:tab pos="467772" algn="l"/>
              </a:tabLst>
            </a:pPr>
            <a:endParaRPr lang="fr-FR" b="1" dirty="0"/>
          </a:p>
          <a:p>
            <a:pPr>
              <a:tabLst>
                <a:tab pos="467772" algn="l"/>
              </a:tabLst>
            </a:pPr>
            <a:endParaRPr lang="fr-FR" b="1" dirty="0"/>
          </a:p>
          <a:p>
            <a:pPr>
              <a:tabLst>
                <a:tab pos="467772" algn="l"/>
              </a:tabLst>
            </a:pPr>
            <a:endParaRPr lang="fr-FR" b="1" dirty="0"/>
          </a:p>
          <a:p>
            <a:pPr>
              <a:tabLst>
                <a:tab pos="467772" algn="l"/>
              </a:tabLst>
            </a:pPr>
            <a:endParaRPr lang="fr-FR" b="1" dirty="0"/>
          </a:p>
          <a:p>
            <a:pPr>
              <a:tabLst>
                <a:tab pos="467772" algn="l"/>
              </a:tabLst>
            </a:pPr>
            <a:endParaRPr lang="fr-FR" b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0F7E954-4A4B-53F5-6241-3C47B6816409}"/>
              </a:ext>
            </a:extLst>
          </p:cNvPr>
          <p:cNvSpPr txBox="1"/>
          <p:nvPr/>
        </p:nvSpPr>
        <p:spPr>
          <a:xfrm>
            <a:off x="1299865" y="2313219"/>
            <a:ext cx="21366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Simulation de l’écoulement atmosphérique instantané dans un bidonville de Dacca (Bangladesh) par Hwang et </a:t>
            </a:r>
            <a:r>
              <a:rPr lang="fr-FR" sz="1400" i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Gorlé</a:t>
            </a:r>
            <a:r>
              <a:rPr lang="fr-FR" sz="14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(2023)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878C8D-1C81-B378-7F75-ADCC5D12E708}"/>
              </a:ext>
            </a:extLst>
          </p:cNvPr>
          <p:cNvSpPr/>
          <p:nvPr/>
        </p:nvSpPr>
        <p:spPr>
          <a:xfrm>
            <a:off x="9052019" y="1776639"/>
            <a:ext cx="2737120" cy="20002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968A282C-59DE-F0E7-39A9-924FFC5EF9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4" b="58130"/>
          <a:stretch/>
        </p:blipFill>
        <p:spPr>
          <a:xfrm>
            <a:off x="4384966" y="4721998"/>
            <a:ext cx="2955078" cy="1665529"/>
          </a:xfrm>
          <a:custGeom>
            <a:avLst/>
            <a:gdLst>
              <a:gd name="connsiteX0" fmla="*/ 0 w 2955078"/>
              <a:gd name="connsiteY0" fmla="*/ 0 h 1665529"/>
              <a:gd name="connsiteX1" fmla="*/ 52801 w 2955078"/>
              <a:gd name="connsiteY1" fmla="*/ 0 h 1665529"/>
              <a:gd name="connsiteX2" fmla="*/ 52801 w 2955078"/>
              <a:gd name="connsiteY2" fmla="*/ 378257 h 1665529"/>
              <a:gd name="connsiteX3" fmla="*/ 489437 w 2955078"/>
              <a:gd name="connsiteY3" fmla="*/ 378257 h 1665529"/>
              <a:gd name="connsiteX4" fmla="*/ 489437 w 2955078"/>
              <a:gd name="connsiteY4" fmla="*/ 0 h 1665529"/>
              <a:gd name="connsiteX5" fmla="*/ 2955078 w 2955078"/>
              <a:gd name="connsiteY5" fmla="*/ 0 h 1665529"/>
              <a:gd name="connsiteX6" fmla="*/ 2955078 w 2955078"/>
              <a:gd name="connsiteY6" fmla="*/ 1665529 h 1665529"/>
              <a:gd name="connsiteX7" fmla="*/ 0 w 2955078"/>
              <a:gd name="connsiteY7" fmla="*/ 1665529 h 166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78" h="1665529">
                <a:moveTo>
                  <a:pt x="0" y="0"/>
                </a:moveTo>
                <a:lnTo>
                  <a:pt x="52801" y="0"/>
                </a:lnTo>
                <a:lnTo>
                  <a:pt x="52801" y="378257"/>
                </a:lnTo>
                <a:lnTo>
                  <a:pt x="489437" y="378257"/>
                </a:lnTo>
                <a:lnTo>
                  <a:pt x="489437" y="0"/>
                </a:lnTo>
                <a:lnTo>
                  <a:pt x="2955078" y="0"/>
                </a:lnTo>
                <a:lnTo>
                  <a:pt x="2955078" y="1665529"/>
                </a:lnTo>
                <a:lnTo>
                  <a:pt x="0" y="1665529"/>
                </a:lnTo>
                <a:close/>
              </a:path>
            </a:pathLst>
          </a:cu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5A9A239-A3AA-B46B-3AC7-A6A22E8D26EF}"/>
              </a:ext>
            </a:extLst>
          </p:cNvPr>
          <p:cNvSpPr/>
          <p:nvPr/>
        </p:nvSpPr>
        <p:spPr>
          <a:xfrm>
            <a:off x="5377069" y="6039547"/>
            <a:ext cx="71120" cy="771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58E668A-A69E-C13F-28CA-04FC9611A7E9}"/>
              </a:ext>
            </a:extLst>
          </p:cNvPr>
          <p:cNvSpPr/>
          <p:nvPr/>
        </p:nvSpPr>
        <p:spPr>
          <a:xfrm>
            <a:off x="6202569" y="6039547"/>
            <a:ext cx="71120" cy="771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E062900-15C6-E385-3830-D55AC0200773}"/>
              </a:ext>
            </a:extLst>
          </p:cNvPr>
          <p:cNvSpPr txBox="1"/>
          <p:nvPr/>
        </p:nvSpPr>
        <p:spPr>
          <a:xfrm>
            <a:off x="9536479" y="5262781"/>
            <a:ext cx="2436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3">
                    <a:lumMod val="75000"/>
                  </a:schemeClr>
                </a:solidFill>
              </a:rPr>
              <a:t>Schémas de la dispersion de polluants pour différents arrangements de l’espace urbain, d’après </a:t>
            </a:r>
            <a:r>
              <a:rPr lang="fr-FR" sz="1400" i="1" dirty="0" err="1">
                <a:solidFill>
                  <a:schemeClr val="accent3">
                    <a:lumMod val="75000"/>
                  </a:schemeClr>
                </a:solidFill>
              </a:rPr>
              <a:t>Oke</a:t>
            </a:r>
            <a:r>
              <a:rPr lang="fr-FR" sz="1400" i="1" dirty="0">
                <a:solidFill>
                  <a:schemeClr val="accent3">
                    <a:lumMod val="75000"/>
                  </a:schemeClr>
                </a:solidFill>
              </a:rPr>
              <a:t> (1987)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29049332-0853-B9F0-0E0A-607694E51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r="-422" b="60128"/>
          <a:stretch/>
        </p:blipFill>
        <p:spPr>
          <a:xfrm>
            <a:off x="1233258" y="4760720"/>
            <a:ext cx="3263266" cy="1586048"/>
          </a:xfrm>
          <a:custGeom>
            <a:avLst/>
            <a:gdLst>
              <a:gd name="connsiteX0" fmla="*/ 0 w 3263266"/>
              <a:gd name="connsiteY0" fmla="*/ 0 h 1586048"/>
              <a:gd name="connsiteX1" fmla="*/ 6253 w 3263266"/>
              <a:gd name="connsiteY1" fmla="*/ 0 h 1586048"/>
              <a:gd name="connsiteX2" fmla="*/ 6253 w 3263266"/>
              <a:gd name="connsiteY2" fmla="*/ 378257 h 1586048"/>
              <a:gd name="connsiteX3" fmla="*/ 442889 w 3263266"/>
              <a:gd name="connsiteY3" fmla="*/ 378257 h 1586048"/>
              <a:gd name="connsiteX4" fmla="*/ 442889 w 3263266"/>
              <a:gd name="connsiteY4" fmla="*/ 0 h 1586048"/>
              <a:gd name="connsiteX5" fmla="*/ 3263266 w 3263266"/>
              <a:gd name="connsiteY5" fmla="*/ 0 h 1586048"/>
              <a:gd name="connsiteX6" fmla="*/ 3263266 w 3263266"/>
              <a:gd name="connsiteY6" fmla="*/ 1586048 h 1586048"/>
              <a:gd name="connsiteX7" fmla="*/ 0 w 3263266"/>
              <a:gd name="connsiteY7" fmla="*/ 1586048 h 158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3266" h="1586048">
                <a:moveTo>
                  <a:pt x="0" y="0"/>
                </a:moveTo>
                <a:lnTo>
                  <a:pt x="6253" y="0"/>
                </a:lnTo>
                <a:lnTo>
                  <a:pt x="6253" y="378257"/>
                </a:lnTo>
                <a:lnTo>
                  <a:pt x="442889" y="378257"/>
                </a:lnTo>
                <a:lnTo>
                  <a:pt x="442889" y="0"/>
                </a:lnTo>
                <a:lnTo>
                  <a:pt x="3263266" y="0"/>
                </a:lnTo>
                <a:lnTo>
                  <a:pt x="3263266" y="1586048"/>
                </a:lnTo>
                <a:lnTo>
                  <a:pt x="0" y="1586048"/>
                </a:lnTo>
                <a:close/>
              </a:path>
            </a:pathLst>
          </a:cu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908235D4-D5BF-1CA3-C1D9-A25E89F3C7E3}"/>
              </a:ext>
            </a:extLst>
          </p:cNvPr>
          <p:cNvSpPr/>
          <p:nvPr/>
        </p:nvSpPr>
        <p:spPr>
          <a:xfrm>
            <a:off x="2117411" y="6052920"/>
            <a:ext cx="71120" cy="771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E99BF54-A17C-2D15-47C1-0215B021FDCC}"/>
              </a:ext>
            </a:extLst>
          </p:cNvPr>
          <p:cNvSpPr/>
          <p:nvPr/>
        </p:nvSpPr>
        <p:spPr>
          <a:xfrm>
            <a:off x="3190561" y="6052920"/>
            <a:ext cx="71120" cy="771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id="{4E9CB9C8-50EA-17F1-74CD-64BE03D5F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5232" y="2013202"/>
            <a:ext cx="5206082" cy="2778246"/>
          </a:xfrm>
          <a:custGeom>
            <a:avLst/>
            <a:gdLst>
              <a:gd name="connsiteX0" fmla="*/ 3870348 w 5495677"/>
              <a:gd name="connsiteY0" fmla="*/ 2300881 h 2932789"/>
              <a:gd name="connsiteX1" fmla="*/ 3870348 w 5495677"/>
              <a:gd name="connsiteY1" fmla="*/ 2435031 h 2932789"/>
              <a:gd name="connsiteX2" fmla="*/ 3440886 w 5495677"/>
              <a:gd name="connsiteY2" fmla="*/ 2435031 h 2932789"/>
              <a:gd name="connsiteX3" fmla="*/ 3440886 w 5495677"/>
              <a:gd name="connsiteY3" fmla="*/ 2905095 h 2932789"/>
              <a:gd name="connsiteX4" fmla="*/ 5465617 w 5495677"/>
              <a:gd name="connsiteY4" fmla="*/ 2905095 h 2932789"/>
              <a:gd name="connsiteX5" fmla="*/ 5465617 w 5495677"/>
              <a:gd name="connsiteY5" fmla="*/ 2435031 h 2932789"/>
              <a:gd name="connsiteX6" fmla="*/ 5416249 w 5495677"/>
              <a:gd name="connsiteY6" fmla="*/ 2435031 h 2932789"/>
              <a:gd name="connsiteX7" fmla="*/ 5416249 w 5495677"/>
              <a:gd name="connsiteY7" fmla="*/ 2300881 h 2932789"/>
              <a:gd name="connsiteX8" fmla="*/ 0 w 5495677"/>
              <a:gd name="connsiteY8" fmla="*/ 0 h 2932789"/>
              <a:gd name="connsiteX9" fmla="*/ 5495677 w 5495677"/>
              <a:gd name="connsiteY9" fmla="*/ 0 h 2932789"/>
              <a:gd name="connsiteX10" fmla="*/ 5495677 w 5495677"/>
              <a:gd name="connsiteY10" fmla="*/ 2932789 h 2932789"/>
              <a:gd name="connsiteX11" fmla="*/ 0 w 5495677"/>
              <a:gd name="connsiteY11" fmla="*/ 2932789 h 2932789"/>
              <a:gd name="connsiteX12" fmla="*/ 0 w 5495677"/>
              <a:gd name="connsiteY12" fmla="*/ 2691602 h 2932789"/>
              <a:gd name="connsiteX13" fmla="*/ 564620 w 5495677"/>
              <a:gd name="connsiteY13" fmla="*/ 2691602 h 2932789"/>
              <a:gd name="connsiteX14" fmla="*/ 564620 w 5495677"/>
              <a:gd name="connsiteY14" fmla="*/ 1917127 h 2932789"/>
              <a:gd name="connsiteX15" fmla="*/ 0 w 5495677"/>
              <a:gd name="connsiteY15" fmla="*/ 1917127 h 293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95677" h="2932789">
                <a:moveTo>
                  <a:pt x="3870348" y="2300881"/>
                </a:moveTo>
                <a:lnTo>
                  <a:pt x="3870348" y="2435031"/>
                </a:lnTo>
                <a:lnTo>
                  <a:pt x="3440886" y="2435031"/>
                </a:lnTo>
                <a:lnTo>
                  <a:pt x="3440886" y="2905095"/>
                </a:lnTo>
                <a:lnTo>
                  <a:pt x="5465617" y="2905095"/>
                </a:lnTo>
                <a:lnTo>
                  <a:pt x="5465617" y="2435031"/>
                </a:lnTo>
                <a:lnTo>
                  <a:pt x="5416249" y="2435031"/>
                </a:lnTo>
                <a:lnTo>
                  <a:pt x="5416249" y="2300881"/>
                </a:lnTo>
                <a:close/>
                <a:moveTo>
                  <a:pt x="0" y="0"/>
                </a:moveTo>
                <a:lnTo>
                  <a:pt x="5495677" y="0"/>
                </a:lnTo>
                <a:lnTo>
                  <a:pt x="5495677" y="2932789"/>
                </a:lnTo>
                <a:lnTo>
                  <a:pt x="0" y="2932789"/>
                </a:lnTo>
                <a:lnTo>
                  <a:pt x="0" y="2691602"/>
                </a:lnTo>
                <a:lnTo>
                  <a:pt x="564620" y="2691602"/>
                </a:lnTo>
                <a:lnTo>
                  <a:pt x="564620" y="1917127"/>
                </a:lnTo>
                <a:lnTo>
                  <a:pt x="0" y="1917127"/>
                </a:lnTo>
                <a:close/>
              </a:path>
            </a:pathLst>
          </a:cu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0BA634A-871C-781B-2CA7-EC3066218EF3}"/>
              </a:ext>
            </a:extLst>
          </p:cNvPr>
          <p:cNvCxnSpPr>
            <a:cxnSpLocks/>
          </p:cNvCxnSpPr>
          <p:nvPr/>
        </p:nvCxnSpPr>
        <p:spPr>
          <a:xfrm flipH="1">
            <a:off x="6202569" y="2431383"/>
            <a:ext cx="2849450" cy="830375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F5115639-006A-351C-19E8-2B4EECAF157F}"/>
              </a:ext>
            </a:extLst>
          </p:cNvPr>
          <p:cNvSpPr/>
          <p:nvPr/>
        </p:nvSpPr>
        <p:spPr>
          <a:xfrm>
            <a:off x="7330708" y="5702532"/>
            <a:ext cx="71120" cy="746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0962BA5E-63BC-3139-B61F-9C053E431D93}"/>
              </a:ext>
            </a:extLst>
          </p:cNvPr>
          <p:cNvSpPr txBox="1"/>
          <p:nvPr/>
        </p:nvSpPr>
        <p:spPr>
          <a:xfrm>
            <a:off x="7432930" y="5471636"/>
            <a:ext cx="1994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Source émettrice de polluants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8E6E8-0FED-7158-B009-8B1482F8A2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87" r="59492" b="47723"/>
          <a:stretch/>
        </p:blipFill>
        <p:spPr>
          <a:xfrm>
            <a:off x="9101387" y="1806055"/>
            <a:ext cx="2614313" cy="1885968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A1DE072A-1145-C75F-F2FE-0CBA8FAFAD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8" t="76482"/>
          <a:stretch/>
        </p:blipFill>
        <p:spPr>
          <a:xfrm>
            <a:off x="6783212" y="4100291"/>
            <a:ext cx="1938720" cy="660429"/>
          </a:xfrm>
          <a:custGeom>
            <a:avLst/>
            <a:gdLst>
              <a:gd name="connsiteX0" fmla="*/ 1353603 w 2024731"/>
              <a:gd name="connsiteY0" fmla="*/ 83457 h 689729"/>
              <a:gd name="connsiteX1" fmla="*/ 1353603 w 2024731"/>
              <a:gd name="connsiteY1" fmla="*/ 383494 h 689729"/>
              <a:gd name="connsiteX2" fmla="*/ 1739365 w 2024731"/>
              <a:gd name="connsiteY2" fmla="*/ 383494 h 689729"/>
              <a:gd name="connsiteX3" fmla="*/ 1739365 w 2024731"/>
              <a:gd name="connsiteY3" fmla="*/ 83457 h 689729"/>
              <a:gd name="connsiteX4" fmla="*/ 444500 w 2024731"/>
              <a:gd name="connsiteY4" fmla="*/ 0 h 689729"/>
              <a:gd name="connsiteX5" fmla="*/ 2024731 w 2024731"/>
              <a:gd name="connsiteY5" fmla="*/ 0 h 689729"/>
              <a:gd name="connsiteX6" fmla="*/ 2024731 w 2024731"/>
              <a:gd name="connsiteY6" fmla="*/ 689729 h 689729"/>
              <a:gd name="connsiteX7" fmla="*/ 0 w 2024731"/>
              <a:gd name="connsiteY7" fmla="*/ 689729 h 689729"/>
              <a:gd name="connsiteX8" fmla="*/ 0 w 2024731"/>
              <a:gd name="connsiteY8" fmla="*/ 190500 h 689729"/>
              <a:gd name="connsiteX9" fmla="*/ 444500 w 2024731"/>
              <a:gd name="connsiteY9" fmla="*/ 190500 h 68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4731" h="689729">
                <a:moveTo>
                  <a:pt x="1353603" y="83457"/>
                </a:moveTo>
                <a:lnTo>
                  <a:pt x="1353603" y="383494"/>
                </a:lnTo>
                <a:lnTo>
                  <a:pt x="1739365" y="383494"/>
                </a:lnTo>
                <a:lnTo>
                  <a:pt x="1739365" y="83457"/>
                </a:lnTo>
                <a:close/>
                <a:moveTo>
                  <a:pt x="444500" y="0"/>
                </a:moveTo>
                <a:lnTo>
                  <a:pt x="2024731" y="0"/>
                </a:lnTo>
                <a:lnTo>
                  <a:pt x="2024731" y="689729"/>
                </a:lnTo>
                <a:lnTo>
                  <a:pt x="0" y="689729"/>
                </a:lnTo>
                <a:lnTo>
                  <a:pt x="0" y="190500"/>
                </a:lnTo>
                <a:lnTo>
                  <a:pt x="444500" y="190500"/>
                </a:lnTo>
                <a:close/>
              </a:path>
            </a:pathLst>
          </a:cu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34927DD-3F50-4FF0-2D80-FED488C73752}"/>
              </a:ext>
            </a:extLst>
          </p:cNvPr>
          <p:cNvSpPr/>
          <p:nvPr/>
        </p:nvSpPr>
        <p:spPr>
          <a:xfrm>
            <a:off x="1003470" y="4989148"/>
            <a:ext cx="8424360" cy="13983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9905AA2B-4F5C-5C19-8381-C8056314B80C}"/>
              </a:ext>
            </a:extLst>
          </p:cNvPr>
          <p:cNvCxnSpPr>
            <a:cxnSpLocks/>
          </p:cNvCxnSpPr>
          <p:nvPr/>
        </p:nvCxnSpPr>
        <p:spPr>
          <a:xfrm flipV="1">
            <a:off x="3914775" y="3586703"/>
            <a:ext cx="1497854" cy="1402445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re 2">
            <a:extLst>
              <a:ext uri="{FF2B5EF4-FFF2-40B4-BE49-F238E27FC236}">
                <a16:creationId xmlns:a16="http://schemas.microsoft.com/office/drawing/2014/main" id="{CD53722A-F204-2B8A-1C88-B6120405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Contexte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3B2FDC90-D077-9AD7-EFDC-35F2007C8F03}"/>
              </a:ext>
            </a:extLst>
          </p:cNvPr>
          <p:cNvSpPr txBox="1">
            <a:spLocks/>
          </p:cNvSpPr>
          <p:nvPr/>
        </p:nvSpPr>
        <p:spPr>
          <a:xfrm>
            <a:off x="9052019" y="1186630"/>
            <a:ext cx="2737120" cy="483254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  <a:buFont typeface="+mj-lt"/>
              <a:buAutoNum type="arabicPeriod"/>
            </a:pPr>
            <a:r>
              <a:rPr lang="fr-FR" sz="1800" b="1" dirty="0">
                <a:solidFill>
                  <a:schemeClr val="tx1"/>
                </a:solidFill>
                <a:latin typeface="+mn-lt"/>
              </a:rPr>
              <a:t>L’effet du milieu bâti</a:t>
            </a:r>
          </a:p>
        </p:txBody>
      </p:sp>
    </p:spTree>
    <p:extLst>
      <p:ext uri="{BB962C8B-B14F-4D97-AF65-F5344CB8AC3E}">
        <p14:creationId xmlns:p14="http://schemas.microsoft.com/office/powerpoint/2010/main" val="20457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65" grpId="0" animBg="1"/>
      <p:bldP spid="67" grpId="0"/>
      <p:bldP spid="69" grpId="0" animBg="1"/>
      <p:bldP spid="70" grpId="0" animBg="1"/>
      <p:bldP spid="76" grpId="0" animBg="1"/>
      <p:bldP spid="77" grpId="0"/>
      <p:bldP spid="89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855138A-1E1F-43AA-DA22-E6123C9F6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3" b="22434"/>
          <a:stretch/>
        </p:blipFill>
        <p:spPr>
          <a:xfrm>
            <a:off x="8740893" y="2548645"/>
            <a:ext cx="2154928" cy="38532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5C1AE7-33EF-8730-A1EE-23524E317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r="30205" b="22434"/>
          <a:stretch/>
        </p:blipFill>
        <p:spPr>
          <a:xfrm>
            <a:off x="6463817" y="2548645"/>
            <a:ext cx="2280119" cy="38532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5A22B6-01C6-B540-1269-B92643D93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95" b="22434"/>
          <a:stretch/>
        </p:blipFill>
        <p:spPr>
          <a:xfrm>
            <a:off x="3771509" y="2548645"/>
            <a:ext cx="2280119" cy="3853267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Application à la validation du modèle LES</a:t>
            </a:r>
          </a:p>
          <a:p>
            <a:pPr marL="741600" lvl="1" indent="-342900">
              <a:buClr>
                <a:schemeClr val="tx1"/>
              </a:buClr>
            </a:pPr>
            <a:r>
              <a:rPr lang="fr-FR" b="1" dirty="0"/>
              <a:t>Profils des quantités d’intérêt à la tour </a:t>
            </a:r>
            <a:r>
              <a:rPr lang="fr-FR" b="1" dirty="0" err="1"/>
              <a:t>T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1C1BEA20-1466-EE54-4ACD-229137C1E3B7}"/>
                  </a:ext>
                </a:extLst>
              </p:cNvPr>
              <p:cNvSpPr/>
              <p:nvPr/>
            </p:nvSpPr>
            <p:spPr>
              <a:xfrm>
                <a:off x="628983" y="3984651"/>
                <a:ext cx="2981460" cy="2370816"/>
              </a:xfrm>
              <a:prstGeom prst="roundRect">
                <a:avLst>
                  <a:gd name="adj" fmla="val 5128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00050" indent="-400050">
                  <a:buFont typeface="Wingdings" pitchFamily="2" charset="2"/>
                  <a:buChar char="Ø"/>
                </a:pPr>
                <a:r>
                  <a:rPr lang="fr-FR" sz="1800" dirty="0">
                    <a:solidFill>
                      <a:schemeClr val="tx1"/>
                    </a:solidFill>
                  </a:rPr>
                  <a:t>La LES permet de reproduire une partie de la variabilité observée</a:t>
                </a:r>
              </a:p>
              <a:p>
                <a:pPr marL="400050" indent="-400050">
                  <a:buFont typeface="Wingdings" pitchFamily="2" charset="2"/>
                  <a:buChar char="Ø"/>
                </a:pPr>
                <a:endParaRPr lang="fr-FR" sz="1800" dirty="0">
                  <a:solidFill>
                    <a:schemeClr val="tx1"/>
                  </a:solidFill>
                </a:endParaRPr>
              </a:p>
              <a:p>
                <a:pPr marL="400050" indent="-400050">
                  <a:buFont typeface="Wingdings" pitchFamily="2" charset="2"/>
                  <a:buChar char="Ø"/>
                </a:pPr>
                <a:r>
                  <a:rPr lang="fr-FR" sz="1800" dirty="0">
                    <a:solidFill>
                      <a:schemeClr val="tx1"/>
                    </a:solidFill>
                  </a:rPr>
                  <a:t>N’explique pas tous les écarts modèle/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obs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fr-FR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 Biais du modèle</a:t>
                </a:r>
              </a:p>
            </p:txBody>
          </p:sp>
        </mc:Choice>
        <mc:Fallback xmlns=""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1C1BEA20-1466-EE54-4ACD-229137C1E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83" y="3984651"/>
                <a:ext cx="2981460" cy="2370816"/>
              </a:xfrm>
              <a:prstGeom prst="roundRect">
                <a:avLst>
                  <a:gd name="adj" fmla="val 5128"/>
                </a:avLst>
              </a:prstGeom>
              <a:blipFill>
                <a:blip r:embed="rId4"/>
                <a:stretch>
                  <a:fillRect r="-1266"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3D80EE21-44D3-7DE0-4E66-D3A6EE66B0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0" t="79069" r="28986"/>
          <a:stretch/>
        </p:blipFill>
        <p:spPr>
          <a:xfrm>
            <a:off x="615472" y="2548644"/>
            <a:ext cx="2994971" cy="1312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E2F21D8-F2F9-E631-424A-4F76E1EAAC5B}"/>
                  </a:ext>
                </a:extLst>
              </p:cNvPr>
              <p:cNvSpPr txBox="1"/>
              <p:nvPr/>
            </p:nvSpPr>
            <p:spPr>
              <a:xfrm>
                <a:off x="4240008" y="2302424"/>
                <a:ext cx="15180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Vitesse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moyenne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E2F21D8-F2F9-E631-424A-4F76E1EAA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008" y="2302424"/>
                <a:ext cx="1518043" cy="246221"/>
              </a:xfrm>
              <a:prstGeom prst="rect">
                <a:avLst/>
              </a:prstGeom>
              <a:blipFill>
                <a:blip r:embed="rId6"/>
                <a:stretch>
                  <a:fillRect l="-3333" t="-10000" r="-2500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168F07C-CAD9-9334-2D3F-EEC57567A029}"/>
                  </a:ext>
                </a:extLst>
              </p:cNvPr>
              <p:cNvSpPr txBox="1"/>
              <p:nvPr/>
            </p:nvSpPr>
            <p:spPr>
              <a:xfrm>
                <a:off x="6653038" y="2153509"/>
                <a:ext cx="1765722" cy="5003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0" dirty="0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sz="1600" i="0" dirty="0" smtClean="0">
                          <a:latin typeface="Cambria Math" panose="02040503050406030204" pitchFamily="18" charset="0"/>
                        </a:rPr>
                        <m:t>nergie</m:t>
                      </m:r>
                      <m:r>
                        <a:rPr lang="fr-FR" sz="160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600" i="0" dirty="0" smtClean="0">
                          <a:latin typeface="Cambria Math" panose="02040503050406030204" pitchFamily="18" charset="0"/>
                        </a:rPr>
                        <m:t>cin</m:t>
                      </m:r>
                      <m:r>
                        <a:rPr lang="fr-FR" sz="1600" i="0" dirty="0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sz="1600" i="0" dirty="0" smtClean="0">
                          <a:latin typeface="Cambria Math" panose="02040503050406030204" pitchFamily="18" charset="0"/>
                        </a:rPr>
                        <m:t>tique</m:t>
                      </m:r>
                    </m:oMath>
                  </m:oMathPara>
                </a14:m>
                <a:endParaRPr lang="fr-FR" sz="16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i="0" dirty="0" smtClean="0">
                          <a:latin typeface="Cambria Math" panose="02040503050406030204" pitchFamily="18" charset="0"/>
                        </a:rPr>
                        <m:t>turbulente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168F07C-CAD9-9334-2D3F-EEC57567A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038" y="2153509"/>
                <a:ext cx="1765722" cy="500393"/>
              </a:xfrm>
              <a:prstGeom prst="rect">
                <a:avLst/>
              </a:prstGeom>
              <a:blipFill>
                <a:blip r:embed="rId7"/>
                <a:stretch>
                  <a:fillRect t="-2500" b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6CEDD56-F159-FCEA-8C19-C160622D2148}"/>
                  </a:ext>
                </a:extLst>
              </p:cNvPr>
              <p:cNvSpPr txBox="1"/>
              <p:nvPr/>
            </p:nvSpPr>
            <p:spPr>
              <a:xfrm>
                <a:off x="9200691" y="2302424"/>
                <a:ext cx="158803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dirty="0" smtClean="0">
                          <a:latin typeface="Cambria Math" panose="02040503050406030204" pitchFamily="18" charset="0"/>
                        </a:rPr>
                        <m:t>Concentration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6CEDD56-F159-FCEA-8C19-C160622D2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691" y="2302424"/>
                <a:ext cx="1588038" cy="246221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3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 – Modèle et variabilité interne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07F02686-D35E-B9B0-D581-0696D978CC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9317" y="1483050"/>
                <a:ext cx="11534954" cy="5073867"/>
              </a:xfrm>
              <a:prstGeom prst="roundRect">
                <a:avLst>
                  <a:gd name="adj" fmla="val 5303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dirty="0"/>
                  <a:t>Construction d’un modèle LES d’un essai de la campagne MUST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fr-FR" sz="10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dirty="0"/>
                  <a:t>Développement d’une méthode pour quantifier la variabilité interne micro-échelle</a:t>
                </a:r>
              </a:p>
              <a:p>
                <a:pPr lvl="1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Ne nécessite pas d’augmenter la durée d’acquisition</a:t>
                </a:r>
              </a:p>
              <a:p>
                <a:pPr lvl="1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Applicable aux simulations LES et aux données observations</a:t>
                </a:r>
              </a:p>
              <a:p>
                <a:pPr lvl="1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Propagation aux scores de validation pour fournir des intervalles de confiance</a:t>
                </a:r>
              </a:p>
              <a:p>
                <a:pPr lvl="1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fr-FR" sz="10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dirty="0"/>
                  <a:t>Validation du modèle LES :</a:t>
                </a:r>
              </a:p>
              <a:p>
                <a:pPr lvl="1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Précis (au niveau de l’état de l’art) mais améliorable</a:t>
                </a:r>
              </a:p>
              <a:p>
                <a:pPr lvl="1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Reproduit une partie de la variabilité interne observée</a:t>
                </a:r>
              </a:p>
              <a:p>
                <a:pPr lvl="1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… Mais coûteux (1 prévision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fr-FR" dirty="0"/>
                  <a:t> 20 000 </a:t>
                </a:r>
                <a:r>
                  <a:rPr lang="fr-FR" dirty="0" err="1"/>
                  <a:t>h</a:t>
                </a:r>
                <a:r>
                  <a:rPr lang="fr-FR" baseline="-25000" dirty="0" err="1"/>
                  <a:t>CPU</a:t>
                </a:r>
                <a:r>
                  <a:rPr lang="fr-FR" dirty="0"/>
                  <a:t>)</a:t>
                </a:r>
              </a:p>
            </p:txBody>
          </p:sp>
        </mc:Choice>
        <mc:Fallback xmlns="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07F02686-D35E-B9B0-D581-0696D978C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17" y="1483050"/>
                <a:ext cx="11534954" cy="5073867"/>
              </a:xfrm>
              <a:prstGeom prst="roundRect">
                <a:avLst>
                  <a:gd name="adj" fmla="val 5303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E4796A4-7198-D8A8-0CDE-624945383F84}"/>
              </a:ext>
            </a:extLst>
          </p:cNvPr>
          <p:cNvSpPr/>
          <p:nvPr/>
        </p:nvSpPr>
        <p:spPr>
          <a:xfrm>
            <a:off x="817990" y="1194515"/>
            <a:ext cx="2113572" cy="4321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Résumé</a:t>
            </a:r>
          </a:p>
        </p:txBody>
      </p:sp>
    </p:spTree>
    <p:extLst>
      <p:ext uri="{BB962C8B-B14F-4D97-AF65-F5344CB8AC3E}">
        <p14:creationId xmlns:p14="http://schemas.microsoft.com/office/powerpoint/2010/main" val="2280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45022-A87B-161B-4103-060F5E6A57DA}"/>
              </a:ext>
            </a:extLst>
          </p:cNvPr>
          <p:cNvSpPr/>
          <p:nvPr/>
        </p:nvSpPr>
        <p:spPr>
          <a:xfrm>
            <a:off x="353720" y="1329812"/>
            <a:ext cx="11486148" cy="2022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371600" indent="-1371600">
              <a:buFont typeface="+mj-lt"/>
              <a:buAutoNum type="romanUcPeriod" startAt="2"/>
            </a:pPr>
            <a:r>
              <a:rPr lang="fr-FR" alt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d’un modèle réduit précis et efficace</a:t>
            </a:r>
          </a:p>
        </p:txBody>
      </p:sp>
    </p:spTree>
    <p:extLst>
      <p:ext uri="{BB962C8B-B14F-4D97-AF65-F5344CB8AC3E}">
        <p14:creationId xmlns:p14="http://schemas.microsoft.com/office/powerpoint/2010/main" val="3368286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Principe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BCB797A-C146-85FF-2B48-D137CAC079A0}"/>
              </a:ext>
            </a:extLst>
          </p:cNvPr>
          <p:cNvCxnSpPr>
            <a:cxnSpLocks/>
          </p:cNvCxnSpPr>
          <p:nvPr/>
        </p:nvCxnSpPr>
        <p:spPr>
          <a:xfrm flipH="1" flipV="1">
            <a:off x="4285534" y="1985252"/>
            <a:ext cx="1" cy="32223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23A226C-2882-04A7-48D1-9A74C8E078D9}"/>
              </a:ext>
            </a:extLst>
          </p:cNvPr>
          <p:cNvCxnSpPr>
            <a:cxnSpLocks/>
          </p:cNvCxnSpPr>
          <p:nvPr/>
        </p:nvCxnSpPr>
        <p:spPr>
          <a:xfrm>
            <a:off x="4130242" y="4946739"/>
            <a:ext cx="39421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05D0F95D-0E97-C904-212F-5BC390BD2BC3}"/>
              </a:ext>
            </a:extLst>
          </p:cNvPr>
          <p:cNvSpPr txBox="1"/>
          <p:nvPr/>
        </p:nvSpPr>
        <p:spPr>
          <a:xfrm>
            <a:off x="4285534" y="1712251"/>
            <a:ext cx="215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Quantité d’intérêt</a:t>
            </a:r>
            <a:endParaRPr lang="fr-FR" sz="18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39B98B-507D-A36B-D6BF-A538ADF7AA15}"/>
              </a:ext>
            </a:extLst>
          </p:cNvPr>
          <p:cNvSpPr txBox="1"/>
          <p:nvPr/>
        </p:nvSpPr>
        <p:spPr>
          <a:xfrm>
            <a:off x="6911088" y="5033074"/>
            <a:ext cx="202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B050"/>
                </a:solidFill>
              </a:rPr>
              <a:t>Paramètre d’entrée</a:t>
            </a:r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B1A6A17E-1C32-FABD-1EAB-CBEDCF5EF0B1}"/>
              </a:ext>
            </a:extLst>
          </p:cNvPr>
          <p:cNvSpPr/>
          <p:nvPr/>
        </p:nvSpPr>
        <p:spPr>
          <a:xfrm>
            <a:off x="4506026" y="2241926"/>
            <a:ext cx="3118950" cy="2455002"/>
          </a:xfrm>
          <a:custGeom>
            <a:avLst/>
            <a:gdLst>
              <a:gd name="connsiteX0" fmla="*/ 0 w 5162309"/>
              <a:gd name="connsiteY0" fmla="*/ 0 h 2756389"/>
              <a:gd name="connsiteX1" fmla="*/ 3402957 w 5162309"/>
              <a:gd name="connsiteY1" fmla="*/ 2650602 h 2756389"/>
              <a:gd name="connsiteX2" fmla="*/ 5162309 w 5162309"/>
              <a:gd name="connsiteY2" fmla="*/ 2210765 h 275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2309" h="2756389">
                <a:moveTo>
                  <a:pt x="0" y="0"/>
                </a:moveTo>
                <a:cubicBezTo>
                  <a:pt x="1271286" y="1141070"/>
                  <a:pt x="2542572" y="2282141"/>
                  <a:pt x="3402957" y="2650602"/>
                </a:cubicBezTo>
                <a:cubicBezTo>
                  <a:pt x="4263342" y="3019063"/>
                  <a:pt x="4840147" y="2314937"/>
                  <a:pt x="5162309" y="22107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7B8FABB-7ECD-F3F7-EB1A-61DB8B4886DC}"/>
              </a:ext>
            </a:extLst>
          </p:cNvPr>
          <p:cNvCxnSpPr/>
          <p:nvPr/>
        </p:nvCxnSpPr>
        <p:spPr>
          <a:xfrm>
            <a:off x="3733706" y="5439409"/>
            <a:ext cx="3173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D6A719E2-03EA-DE76-3284-1C7C25CA4902}"/>
              </a:ext>
            </a:extLst>
          </p:cNvPr>
          <p:cNvSpPr txBox="1"/>
          <p:nvPr/>
        </p:nvSpPr>
        <p:spPr>
          <a:xfrm>
            <a:off x="4130242" y="5254743"/>
            <a:ext cx="23302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Surface de réponse LES</a:t>
            </a:r>
          </a:p>
          <a:p>
            <a:endParaRPr lang="fr-FR" sz="200" i="1" dirty="0"/>
          </a:p>
          <a:p>
            <a:r>
              <a:rPr lang="fr-FR" sz="1400" i="1" dirty="0"/>
              <a:t>Échantillons d’apprentissage</a:t>
            </a:r>
          </a:p>
          <a:p>
            <a:endParaRPr lang="fr-FR" sz="200" i="1" dirty="0"/>
          </a:p>
          <a:p>
            <a:r>
              <a:rPr lang="fr-FR" sz="1400" i="1" dirty="0"/>
              <a:t>Modèle réduit</a:t>
            </a:r>
          </a:p>
          <a:p>
            <a:endParaRPr lang="fr-FR" sz="200" i="1" dirty="0"/>
          </a:p>
          <a:p>
            <a:r>
              <a:rPr lang="fr-FR" sz="1400" i="1" dirty="0"/>
              <a:t>Échantillons de validation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BAD32FA-6411-5713-F7DE-96C3486D740E}"/>
              </a:ext>
            </a:extLst>
          </p:cNvPr>
          <p:cNvSpPr/>
          <p:nvPr/>
        </p:nvSpPr>
        <p:spPr>
          <a:xfrm>
            <a:off x="4669422" y="2464393"/>
            <a:ext cx="108000" cy="108000"/>
          </a:xfrm>
          <a:prstGeom prst="ellipse">
            <a:avLst/>
          </a:prstGeom>
          <a:solidFill>
            <a:srgbClr val="2600FF"/>
          </a:solidFill>
          <a:ln>
            <a:solidFill>
              <a:srgbClr val="26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6A4F73A-9615-EACA-4735-819900FAAFA0}"/>
              </a:ext>
            </a:extLst>
          </p:cNvPr>
          <p:cNvSpPr/>
          <p:nvPr/>
        </p:nvSpPr>
        <p:spPr>
          <a:xfrm>
            <a:off x="5111195" y="3045057"/>
            <a:ext cx="108000" cy="108000"/>
          </a:xfrm>
          <a:prstGeom prst="ellipse">
            <a:avLst/>
          </a:prstGeom>
          <a:solidFill>
            <a:srgbClr val="2600FF"/>
          </a:solidFill>
          <a:ln>
            <a:solidFill>
              <a:srgbClr val="26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3731B1B-06DF-B7F9-DF8E-30149A30EB84}"/>
              </a:ext>
            </a:extLst>
          </p:cNvPr>
          <p:cNvSpPr/>
          <p:nvPr/>
        </p:nvSpPr>
        <p:spPr>
          <a:xfrm>
            <a:off x="5853906" y="3938237"/>
            <a:ext cx="108000" cy="108000"/>
          </a:xfrm>
          <a:prstGeom prst="ellipse">
            <a:avLst/>
          </a:prstGeom>
          <a:solidFill>
            <a:srgbClr val="2600FF"/>
          </a:solidFill>
          <a:ln>
            <a:solidFill>
              <a:srgbClr val="26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63370D9-35E5-2D57-AF16-7D654A4F92D8}"/>
              </a:ext>
            </a:extLst>
          </p:cNvPr>
          <p:cNvSpPr/>
          <p:nvPr/>
        </p:nvSpPr>
        <p:spPr>
          <a:xfrm>
            <a:off x="7140627" y="4507328"/>
            <a:ext cx="108000" cy="108000"/>
          </a:xfrm>
          <a:prstGeom prst="ellipse">
            <a:avLst/>
          </a:prstGeom>
          <a:solidFill>
            <a:srgbClr val="2600FF"/>
          </a:solidFill>
          <a:ln>
            <a:solidFill>
              <a:srgbClr val="26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128FD-ABE4-FE6B-EFDD-DFCAABDAEAE2}"/>
              </a:ext>
            </a:extLst>
          </p:cNvPr>
          <p:cNvSpPr/>
          <p:nvPr/>
        </p:nvSpPr>
        <p:spPr>
          <a:xfrm>
            <a:off x="6440351" y="4495599"/>
            <a:ext cx="108000" cy="1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C004E3B-D270-5294-5600-03613978C7B4}"/>
              </a:ext>
            </a:extLst>
          </p:cNvPr>
          <p:cNvSpPr/>
          <p:nvPr/>
        </p:nvSpPr>
        <p:spPr>
          <a:xfrm>
            <a:off x="5446850" y="3467372"/>
            <a:ext cx="108000" cy="1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>
            <a:extLst>
              <a:ext uri="{FF2B5EF4-FFF2-40B4-BE49-F238E27FC236}">
                <a16:creationId xmlns:a16="http://schemas.microsoft.com/office/drawing/2014/main" id="{9F37B9A4-E131-3527-A364-1D6E141B2042}"/>
              </a:ext>
            </a:extLst>
          </p:cNvPr>
          <p:cNvSpPr/>
          <p:nvPr/>
        </p:nvSpPr>
        <p:spPr>
          <a:xfrm>
            <a:off x="4568612" y="2464393"/>
            <a:ext cx="3056363" cy="2370980"/>
          </a:xfrm>
          <a:custGeom>
            <a:avLst/>
            <a:gdLst>
              <a:gd name="connsiteX0" fmla="*/ 0 w 3125404"/>
              <a:gd name="connsiteY0" fmla="*/ 0 h 2409691"/>
              <a:gd name="connsiteX1" fmla="*/ 567159 w 3125404"/>
              <a:gd name="connsiteY1" fmla="*/ 381964 h 2409691"/>
              <a:gd name="connsiteX2" fmla="*/ 706055 w 3125404"/>
              <a:gd name="connsiteY2" fmla="*/ 1215341 h 2409691"/>
              <a:gd name="connsiteX3" fmla="*/ 2071868 w 3125404"/>
              <a:gd name="connsiteY3" fmla="*/ 1863524 h 2409691"/>
              <a:gd name="connsiteX4" fmla="*/ 2963119 w 3125404"/>
              <a:gd name="connsiteY4" fmla="*/ 2338086 h 2409691"/>
              <a:gd name="connsiteX5" fmla="*/ 3125164 w 3125404"/>
              <a:gd name="connsiteY5" fmla="*/ 2407534 h 2409691"/>
              <a:gd name="connsiteX6" fmla="*/ 3125164 w 3125404"/>
              <a:gd name="connsiteY6" fmla="*/ 2407534 h 240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5404" h="2409691">
                <a:moveTo>
                  <a:pt x="0" y="0"/>
                </a:moveTo>
                <a:cubicBezTo>
                  <a:pt x="224741" y="89703"/>
                  <a:pt x="449483" y="179407"/>
                  <a:pt x="567159" y="381964"/>
                </a:cubicBezTo>
                <a:cubicBezTo>
                  <a:pt x="684835" y="584521"/>
                  <a:pt x="455270" y="968414"/>
                  <a:pt x="706055" y="1215341"/>
                </a:cubicBezTo>
                <a:cubicBezTo>
                  <a:pt x="956840" y="1462268"/>
                  <a:pt x="1695691" y="1676400"/>
                  <a:pt x="2071868" y="1863524"/>
                </a:cubicBezTo>
                <a:cubicBezTo>
                  <a:pt x="2448045" y="2050648"/>
                  <a:pt x="2787570" y="2247418"/>
                  <a:pt x="2963119" y="2338086"/>
                </a:cubicBezTo>
                <a:cubicBezTo>
                  <a:pt x="3138668" y="2428754"/>
                  <a:pt x="3125164" y="2407534"/>
                  <a:pt x="3125164" y="2407534"/>
                </a:cubicBezTo>
                <a:lnTo>
                  <a:pt x="3125164" y="240753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D0004E1-6777-56DB-62C5-62082E594DB3}"/>
              </a:ext>
            </a:extLst>
          </p:cNvPr>
          <p:cNvSpPr/>
          <p:nvPr/>
        </p:nvSpPr>
        <p:spPr>
          <a:xfrm>
            <a:off x="3838376" y="5637110"/>
            <a:ext cx="108000" cy="108000"/>
          </a:xfrm>
          <a:prstGeom prst="ellipse">
            <a:avLst/>
          </a:prstGeom>
          <a:solidFill>
            <a:srgbClr val="2600FF"/>
          </a:solidFill>
          <a:ln>
            <a:solidFill>
              <a:srgbClr val="26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1D4288E4-09D9-D83D-0A43-0DC3FB5C2FCE}"/>
              </a:ext>
            </a:extLst>
          </p:cNvPr>
          <p:cNvCxnSpPr/>
          <p:nvPr/>
        </p:nvCxnSpPr>
        <p:spPr>
          <a:xfrm>
            <a:off x="3735631" y="5915909"/>
            <a:ext cx="31734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2584FB4-9425-60BE-A1E4-AB20D04A58AA}"/>
              </a:ext>
            </a:extLst>
          </p:cNvPr>
          <p:cNvSpPr/>
          <p:nvPr/>
        </p:nvSpPr>
        <p:spPr>
          <a:xfrm>
            <a:off x="3838376" y="6086709"/>
            <a:ext cx="108000" cy="1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 : coins arrondis 42">
                <a:extLst>
                  <a:ext uri="{FF2B5EF4-FFF2-40B4-BE49-F238E27FC236}">
                    <a16:creationId xmlns:a16="http://schemas.microsoft.com/office/drawing/2014/main" id="{23F1B2B0-142C-9186-2DBE-A17039800E1B}"/>
                  </a:ext>
                </a:extLst>
              </p:cNvPr>
              <p:cNvSpPr/>
              <p:nvPr/>
            </p:nvSpPr>
            <p:spPr>
              <a:xfrm>
                <a:off x="6383462" y="1449543"/>
                <a:ext cx="1583206" cy="916000"/>
              </a:xfrm>
              <a:prstGeom prst="roundRect">
                <a:avLst>
                  <a:gd name="adj" fmla="val 5128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800" dirty="0">
                    <a:solidFill>
                      <a:schemeClr val="tx1"/>
                    </a:solidFill>
                  </a:rPr>
                  <a:t>Champ de concentration moyen 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</m:acc>
                  </m:oMath>
                </a14:m>
                <a:endParaRPr lang="fr-FR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 : coins arrondis 42">
                <a:extLst>
                  <a:ext uri="{FF2B5EF4-FFF2-40B4-BE49-F238E27FC236}">
                    <a16:creationId xmlns:a16="http://schemas.microsoft.com/office/drawing/2014/main" id="{23F1B2B0-142C-9186-2DBE-A17039800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462" y="1449543"/>
                <a:ext cx="1583206" cy="916000"/>
              </a:xfrm>
              <a:prstGeom prst="roundRect">
                <a:avLst>
                  <a:gd name="adj" fmla="val 5128"/>
                </a:avLst>
              </a:prstGeom>
              <a:blipFill>
                <a:blip r:embed="rId3"/>
                <a:stretch>
                  <a:fillRect t="-2703" r="-3175" b="-9459"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ZoneTexte 45">
            <a:extLst>
              <a:ext uri="{FF2B5EF4-FFF2-40B4-BE49-F238E27FC236}">
                <a16:creationId xmlns:a16="http://schemas.microsoft.com/office/drawing/2014/main" id="{6C44C1D4-0E7E-212A-196B-9963CC89ADA6}"/>
              </a:ext>
            </a:extLst>
          </p:cNvPr>
          <p:cNvSpPr txBox="1"/>
          <p:nvPr/>
        </p:nvSpPr>
        <p:spPr>
          <a:xfrm>
            <a:off x="6065501" y="1654587"/>
            <a:ext cx="395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=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 : coins arrondis 47">
                <a:extLst>
                  <a:ext uri="{FF2B5EF4-FFF2-40B4-BE49-F238E27FC236}">
                    <a16:creationId xmlns:a16="http://schemas.microsoft.com/office/drawing/2014/main" id="{4A5EBBFF-093F-25F0-F039-136CE1817F35}"/>
                  </a:ext>
                </a:extLst>
              </p:cNvPr>
              <p:cNvSpPr/>
              <p:nvPr/>
            </p:nvSpPr>
            <p:spPr>
              <a:xfrm>
                <a:off x="9145483" y="4879965"/>
                <a:ext cx="2718788" cy="675547"/>
              </a:xfrm>
              <a:prstGeom prst="roundRect">
                <a:avLst>
                  <a:gd name="adj" fmla="val 5128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800" dirty="0">
                    <a:solidFill>
                      <a:schemeClr val="tx1"/>
                    </a:solidFill>
                  </a:rPr>
                  <a:t>Paramètres de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CLs</a:t>
                </a:r>
                <a:r>
                  <a:rPr lang="fr-FR" sz="1800" dirty="0">
                    <a:solidFill>
                      <a:schemeClr val="tx1"/>
                    </a:solidFill>
                  </a:rPr>
                  <a:t> météo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𝑖𝑛𝑙𝑒𝑡</m:t>
                                </m:r>
                              </m:sub>
                            </m:sSub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fr-F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 : coins arrondis 47">
                <a:extLst>
                  <a:ext uri="{FF2B5EF4-FFF2-40B4-BE49-F238E27FC236}">
                    <a16:creationId xmlns:a16="http://schemas.microsoft.com/office/drawing/2014/main" id="{4A5EBBFF-093F-25F0-F039-136CE1817F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483" y="4879965"/>
                <a:ext cx="2718788" cy="675547"/>
              </a:xfrm>
              <a:prstGeom prst="roundRect">
                <a:avLst>
                  <a:gd name="adj" fmla="val 5128"/>
                </a:avLst>
              </a:prstGeom>
              <a:blipFill>
                <a:blip r:embed="rId4"/>
                <a:stretch>
                  <a:fillRect t="-1852" r="-463"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2FD40E8C-9DF2-8CBB-B6EC-A5FD238E4FA2}"/>
              </a:ext>
            </a:extLst>
          </p:cNvPr>
          <p:cNvSpPr txBox="1"/>
          <p:nvPr/>
        </p:nvSpPr>
        <p:spPr>
          <a:xfrm>
            <a:off x="8793861" y="4986907"/>
            <a:ext cx="395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=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49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9" grpId="0" animBg="1"/>
      <p:bldP spid="42" grpId="0" animBg="1"/>
      <p:bldP spid="43" grpId="0" animBg="1"/>
      <p:bldP spid="46" grpId="0"/>
      <p:bldP spid="48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Construction de la base d’apprentissage</a:t>
            </a:r>
          </a:p>
          <a:p>
            <a:pPr lvl="1" indent="-457200">
              <a:buClr>
                <a:schemeClr val="tx1"/>
              </a:buClr>
            </a:pPr>
            <a:r>
              <a:rPr lang="fr-FR" b="1" u="sng" dirty="0"/>
              <a:t>Méthode :</a:t>
            </a:r>
            <a:r>
              <a:rPr lang="fr-FR" b="1" dirty="0"/>
              <a:t> Séquence de Halton</a:t>
            </a:r>
            <a:endParaRPr lang="fr-FR" b="1" u="sng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sp>
        <p:nvSpPr>
          <p:cNvPr id="10" name="Flèche droite à entaille 9">
            <a:extLst>
              <a:ext uri="{FF2B5EF4-FFF2-40B4-BE49-F238E27FC236}">
                <a16:creationId xmlns:a16="http://schemas.microsoft.com/office/drawing/2014/main" id="{5DCC5703-7090-336E-C15E-DE5E3F4E2968}"/>
              </a:ext>
            </a:extLst>
          </p:cNvPr>
          <p:cNvSpPr/>
          <p:nvPr/>
        </p:nvSpPr>
        <p:spPr>
          <a:xfrm>
            <a:off x="5313348" y="3131153"/>
            <a:ext cx="1920530" cy="1306892"/>
          </a:xfrm>
          <a:prstGeom prst="notchedRightArrow">
            <a:avLst>
              <a:gd name="adj1" fmla="val 44169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Modèle LES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A1B5D6-5430-2008-6038-298921745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2"/>
          <a:stretch/>
        </p:blipFill>
        <p:spPr>
          <a:xfrm>
            <a:off x="738414" y="2349327"/>
            <a:ext cx="4294111" cy="32306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CC86D2-BDEB-F094-38F8-919EF8208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1495" r="4443" b="3203"/>
          <a:stretch/>
        </p:blipFill>
        <p:spPr>
          <a:xfrm>
            <a:off x="7657557" y="2554736"/>
            <a:ext cx="2096369" cy="22396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CD8509-5F90-790A-4093-AD1D5CD3D4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2277" r="6679" b="1493"/>
          <a:stretch/>
        </p:blipFill>
        <p:spPr>
          <a:xfrm>
            <a:off x="8400237" y="2879511"/>
            <a:ext cx="2065173" cy="23141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E9AF32-B59B-E07F-B9F3-71EEE05620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203" b="987"/>
          <a:stretch/>
        </p:blipFill>
        <p:spPr>
          <a:xfrm>
            <a:off x="9117872" y="3180454"/>
            <a:ext cx="2222336" cy="23221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F6275C-D957-1767-0098-3A34AB17072B}"/>
              </a:ext>
            </a:extLst>
          </p:cNvPr>
          <p:cNvSpPr/>
          <p:nvPr/>
        </p:nvSpPr>
        <p:spPr>
          <a:xfrm>
            <a:off x="7591768" y="1943246"/>
            <a:ext cx="3854396" cy="47797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i="1" dirty="0">
                <a:solidFill>
                  <a:schemeClr val="tx1"/>
                </a:solidFill>
              </a:rPr>
              <a:t>Base de données de 200 prévisions</a:t>
            </a:r>
            <a:endParaRPr lang="fr-FR" sz="2000" i="1" baseline="-250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9060396-384E-743E-4576-16792E817CDC}"/>
              </a:ext>
            </a:extLst>
          </p:cNvPr>
          <p:cNvSpPr/>
          <p:nvPr/>
        </p:nvSpPr>
        <p:spPr>
          <a:xfrm>
            <a:off x="8072453" y="5694414"/>
            <a:ext cx="2893026" cy="594217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Coût total = 5</a:t>
            </a:r>
            <a:r>
              <a:rPr lang="en-GB" sz="1800" dirty="0">
                <a:solidFill>
                  <a:schemeClr val="tx1"/>
                </a:solidFill>
                <a:sym typeface="Wingdings" pitchFamily="2" charset="2"/>
              </a:rPr>
              <a:t>,7 </a:t>
            </a:r>
            <a:r>
              <a:rPr lang="en-GB" sz="1800" dirty="0" err="1">
                <a:solidFill>
                  <a:schemeClr val="tx1"/>
                </a:solidFill>
                <a:sym typeface="Wingdings" pitchFamily="2" charset="2"/>
              </a:rPr>
              <a:t>Mh</a:t>
            </a:r>
            <a:r>
              <a:rPr lang="en-GB" sz="1800" baseline="-25000" dirty="0" err="1">
                <a:solidFill>
                  <a:schemeClr val="tx1"/>
                </a:solidFill>
                <a:sym typeface="Wingdings" pitchFamily="2" charset="2"/>
              </a:rPr>
              <a:t>CPU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5CB9CC54-49E7-78DD-759D-B7524396B793}"/>
              </a:ext>
            </a:extLst>
          </p:cNvPr>
          <p:cNvSpPr/>
          <p:nvPr/>
        </p:nvSpPr>
        <p:spPr>
          <a:xfrm rot="16200000">
            <a:off x="9440956" y="514440"/>
            <a:ext cx="156022" cy="3854398"/>
          </a:xfrm>
          <a:prstGeom prst="righ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876D75-3893-EBCF-7C43-ED485A9BD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 t="84572" r="16113"/>
          <a:stretch/>
        </p:blipFill>
        <p:spPr>
          <a:xfrm>
            <a:off x="1662974" y="5594303"/>
            <a:ext cx="2893026" cy="7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3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L’approche POD—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endParaRPr lang="fr-FR" sz="400" dirty="0">
              <a:solidFill>
                <a:schemeClr val="accent1">
                  <a:lumMod val="75000"/>
                </a:schemeClr>
              </a:solidFill>
            </a:endParaRPr>
          </a:p>
          <a:p>
            <a:pPr marL="741600" lvl="1" indent="-342900">
              <a:buClr>
                <a:schemeClr val="tx1"/>
              </a:buClr>
            </a:pPr>
            <a:r>
              <a:rPr lang="fr-FR" b="1" dirty="0"/>
              <a:t>Étape a) </a:t>
            </a:r>
            <a:r>
              <a:rPr lang="fr-FR" dirty="0"/>
              <a:t>Réduction de la dimension des champs de concentration</a:t>
            </a:r>
          </a:p>
          <a:p>
            <a:pPr marL="1200358" lvl="2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800" b="1" dirty="0"/>
              <a:t>Décomposition orthogonale aux valeurs propres (POD)</a:t>
            </a:r>
            <a:endParaRPr lang="fr-FR" sz="1800" dirty="0"/>
          </a:p>
          <a:p>
            <a:pPr marL="1200358" lvl="2" indent="-342900">
              <a:buClr>
                <a:schemeClr val="tx1"/>
              </a:buClr>
            </a:pPr>
            <a:endParaRPr lang="fr-FR" dirty="0"/>
          </a:p>
          <a:p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80D7D1-13FB-E3E3-CDF6-4C21B36DEFCF}"/>
              </a:ext>
            </a:extLst>
          </p:cNvPr>
          <p:cNvSpPr/>
          <p:nvPr/>
        </p:nvSpPr>
        <p:spPr>
          <a:xfrm>
            <a:off x="8641141" y="3692612"/>
            <a:ext cx="1606756" cy="5741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i="1" dirty="0">
                <a:solidFill>
                  <a:schemeClr val="tx1"/>
                </a:solidFill>
              </a:rPr>
              <a:t>Espace latent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EACBE8A-BE19-CE20-91C2-4ED768B73D90}"/>
                  </a:ext>
                </a:extLst>
              </p:cNvPr>
              <p:cNvSpPr txBox="1"/>
              <p:nvPr/>
            </p:nvSpPr>
            <p:spPr>
              <a:xfrm>
                <a:off x="1907489" y="3381228"/>
                <a:ext cx="165213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800" b="0" dirty="0"/>
                  <a:t>Dimension des champs 3D </a:t>
                </a:r>
                <a:r>
                  <a:rPr lang="fr-FR" sz="1800" dirty="0"/>
                  <a:t>:</a:t>
                </a:r>
              </a:p>
              <a:p>
                <a:endParaRPr lang="fr-FR" sz="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EACBE8A-BE19-CE20-91C2-4ED768B73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489" y="3381228"/>
                <a:ext cx="1652136" cy="984885"/>
              </a:xfrm>
              <a:prstGeom prst="rect">
                <a:avLst/>
              </a:prstGeom>
              <a:blipFill>
                <a:blip r:embed="rId3"/>
                <a:stretch>
                  <a:fillRect l="-3817" t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C70EFAD-377F-EBA9-0CEF-F57E56D62367}"/>
                  </a:ext>
                </a:extLst>
              </p:cNvPr>
              <p:cNvSpPr txBox="1"/>
              <p:nvPr/>
            </p:nvSpPr>
            <p:spPr>
              <a:xfrm>
                <a:off x="8636886" y="3292502"/>
                <a:ext cx="15897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C70EFAD-377F-EBA9-0CEF-F57E56D62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886" y="3292502"/>
                <a:ext cx="158977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F3AFBEE-9228-F60A-12F8-19AFA4DA5A24}"/>
                  </a:ext>
                </a:extLst>
              </p:cNvPr>
              <p:cNvSpPr txBox="1"/>
              <p:nvPr/>
            </p:nvSpPr>
            <p:spPr>
              <a:xfrm>
                <a:off x="4453701" y="5391302"/>
                <a:ext cx="3379140" cy="95763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000" b="1" i="1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1" i="0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</m:acc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2000" b="1" i="0" smtClean="0">
                          <a:solidFill>
                            <a:srgbClr val="26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𝐱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  <m:r>
                                <a:rPr lang="fr-FR" sz="20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𝛙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1" i="0" smtClean="0">
                              <a:solidFill>
                                <a:srgbClr val="26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F3AFBEE-9228-F60A-12F8-19AFA4DA5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701" y="5391302"/>
                <a:ext cx="3379140" cy="957634"/>
              </a:xfrm>
              <a:prstGeom prst="rect">
                <a:avLst/>
              </a:prstGeom>
              <a:blipFill>
                <a:blip r:embed="rId5"/>
                <a:stretch>
                  <a:fillRect t="-94872" b="-14871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>
            <a:extLst>
              <a:ext uri="{FF2B5EF4-FFF2-40B4-BE49-F238E27FC236}">
                <a16:creationId xmlns:a16="http://schemas.microsoft.com/office/drawing/2014/main" id="{3BE22D18-9A83-6D3A-1B58-1D9A3BD6BA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1495" r="4443" b="3203"/>
          <a:stretch/>
        </p:blipFill>
        <p:spPr>
          <a:xfrm>
            <a:off x="3662824" y="2803282"/>
            <a:ext cx="1549959" cy="1655866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47C27C0-BBDB-0908-F270-0DEAFC3E71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2277" r="6679" b="1493"/>
          <a:stretch/>
        </p:blipFill>
        <p:spPr>
          <a:xfrm>
            <a:off x="4405505" y="3128058"/>
            <a:ext cx="1526894" cy="171094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64D8A3B-3870-22BA-A103-9BD411BDEA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203" b="987"/>
          <a:stretch/>
        </p:blipFill>
        <p:spPr>
          <a:xfrm>
            <a:off x="5123139" y="3429000"/>
            <a:ext cx="1643093" cy="171689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0FFEAFA-E8EC-2649-525C-82815CE45E18}"/>
              </a:ext>
            </a:extLst>
          </p:cNvPr>
          <p:cNvCxnSpPr>
            <a:stCxn id="13" idx="0"/>
            <a:endCxn id="14" idx="1"/>
          </p:cNvCxnSpPr>
          <p:nvPr/>
        </p:nvCxnSpPr>
        <p:spPr>
          <a:xfrm flipV="1">
            <a:off x="8255254" y="3979691"/>
            <a:ext cx="385887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1D03EA9-ED32-8E5D-16B4-F8479C936E4B}"/>
              </a:ext>
            </a:extLst>
          </p:cNvPr>
          <p:cNvCxnSpPr/>
          <p:nvPr/>
        </p:nvCxnSpPr>
        <p:spPr>
          <a:xfrm flipV="1">
            <a:off x="7030739" y="3979691"/>
            <a:ext cx="385887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rapèze 12">
            <a:extLst>
              <a:ext uri="{FF2B5EF4-FFF2-40B4-BE49-F238E27FC236}">
                <a16:creationId xmlns:a16="http://schemas.microsoft.com/office/drawing/2014/main" id="{98C35997-1573-15B3-2CB1-EE6C08F4C045}"/>
              </a:ext>
            </a:extLst>
          </p:cNvPr>
          <p:cNvSpPr/>
          <p:nvPr/>
        </p:nvSpPr>
        <p:spPr>
          <a:xfrm rot="5400000">
            <a:off x="7078027" y="3558250"/>
            <a:ext cx="1511571" cy="842882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POD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B03A88C9-7534-79AF-2428-3F1A16CD286E}"/>
              </a:ext>
            </a:extLst>
          </p:cNvPr>
          <p:cNvSpPr/>
          <p:nvPr/>
        </p:nvSpPr>
        <p:spPr>
          <a:xfrm>
            <a:off x="6910602" y="2813060"/>
            <a:ext cx="177289" cy="234261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C6C51E-C4EB-D9BD-A463-692B4FAA6732}"/>
              </a:ext>
            </a:extLst>
          </p:cNvPr>
          <p:cNvSpPr txBox="1"/>
          <p:nvPr/>
        </p:nvSpPr>
        <p:spPr>
          <a:xfrm>
            <a:off x="3674399" y="1263813"/>
            <a:ext cx="7442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(</a:t>
            </a:r>
            <a:r>
              <a:rPr lang="fr-FR" sz="2400" dirty="0" err="1"/>
              <a:t>Chinesta</a:t>
            </a:r>
            <a:r>
              <a:rPr lang="fr-FR" sz="2400" dirty="0"/>
              <a:t> et al. 2011, </a:t>
            </a:r>
            <a:r>
              <a:rPr lang="fr-FR" sz="2400" dirty="0" err="1"/>
              <a:t>Nony</a:t>
            </a:r>
            <a:r>
              <a:rPr lang="fr-FR" sz="2400" dirty="0"/>
              <a:t> et al. 2023)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96003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9" grpId="0"/>
      <p:bldP spid="20" grpId="0" animBg="1"/>
      <p:bldP spid="13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7348227E-F5F8-1C21-7BD1-781A8AE00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L’approche POD—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endParaRPr lang="fr-FR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1600" lvl="1" indent="-342900">
              <a:buClr>
                <a:schemeClr val="tx1"/>
              </a:buClr>
            </a:pPr>
            <a:r>
              <a:rPr lang="fr-FR" b="1" dirty="0"/>
              <a:t>Étape b) </a:t>
            </a:r>
            <a:r>
              <a:rPr lang="fr-FR" dirty="0"/>
              <a:t>Apprentissage des coefficients POD</a:t>
            </a:r>
          </a:p>
          <a:p>
            <a:pPr marL="1200358" lvl="2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800" b="1" dirty="0"/>
              <a:t>Régression par processus gaussiens (</a:t>
            </a:r>
            <a:r>
              <a:rPr lang="fr-FR" sz="1800" b="1" dirty="0" err="1"/>
              <a:t>GPRs</a:t>
            </a:r>
            <a:r>
              <a:rPr lang="fr-FR" sz="1800" b="1" dirty="0"/>
              <a:t>)</a:t>
            </a:r>
            <a:endParaRPr lang="fr-FR" sz="1800" dirty="0"/>
          </a:p>
          <a:p>
            <a:pPr marL="1200358" lvl="2" indent="-342900">
              <a:buClr>
                <a:schemeClr val="tx1"/>
              </a:buClr>
            </a:pPr>
            <a:endParaRPr lang="fr-FR" dirty="0"/>
          </a:p>
          <a:p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148201-4F7D-D237-4893-DE201BF71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87"/>
          <a:stretch/>
        </p:blipFill>
        <p:spPr>
          <a:xfrm>
            <a:off x="1445449" y="2615880"/>
            <a:ext cx="4790817" cy="3543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BB8B6A-5A62-8F91-3C41-5D2BCF6E7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9"/>
          <a:stretch/>
        </p:blipFill>
        <p:spPr>
          <a:xfrm>
            <a:off x="1445449" y="2622087"/>
            <a:ext cx="4628772" cy="35430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D9F5DD-BF10-5020-9715-4CBF1A0020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6" t="46187" r="-274" b="32306"/>
          <a:stretch/>
        </p:blipFill>
        <p:spPr>
          <a:xfrm>
            <a:off x="6159145" y="3323068"/>
            <a:ext cx="3710596" cy="762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43162BB-A9B8-C6E6-EA4D-35BE25538F74}"/>
                  </a:ext>
                </a:extLst>
              </p:cNvPr>
              <p:cNvSpPr txBox="1"/>
              <p:nvPr/>
            </p:nvSpPr>
            <p:spPr>
              <a:xfrm>
                <a:off x="240310" y="2615880"/>
                <a:ext cx="13083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Coefficient POD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fr-FR" sz="1800" dirty="0">
                    <a:latin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43162BB-A9B8-C6E6-EA4D-35BE25538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10" y="2615880"/>
                <a:ext cx="1308363" cy="646331"/>
              </a:xfrm>
              <a:prstGeom prst="rect">
                <a:avLst/>
              </a:prstGeom>
              <a:blipFill>
                <a:blip r:embed="rId5"/>
                <a:stretch>
                  <a:fillRect t="-1923" r="-4808" b="-13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F40CCFC-C9F6-6D1D-41E8-D630598962DF}"/>
                  </a:ext>
                </a:extLst>
              </p:cNvPr>
              <p:cNvSpPr txBox="1"/>
              <p:nvPr/>
            </p:nvSpPr>
            <p:spPr>
              <a:xfrm>
                <a:off x="4414867" y="6105784"/>
                <a:ext cx="2027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800" dirty="0">
                    <a:solidFill>
                      <a:srgbClr val="00B050"/>
                    </a:solidFill>
                    <a:latin typeface="Cambria" panose="02040503050406030204" pitchFamily="18" charset="0"/>
                  </a:rPr>
                  <a:t>Paramètre de CL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endParaRPr lang="fr-FR" sz="1800" b="1" dirty="0">
                  <a:solidFill>
                    <a:srgbClr val="00B05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F40CCFC-C9F6-6D1D-41E8-D6305989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867" y="6105784"/>
                <a:ext cx="2027494" cy="369332"/>
              </a:xfrm>
              <a:prstGeom prst="rect">
                <a:avLst/>
              </a:prstGeom>
              <a:blipFill>
                <a:blip r:embed="rId6"/>
                <a:stretch>
                  <a:fillRect l="-2484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6B410645-F417-5F4E-3A2D-E9581D09D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6" t="31758" r="-274" b="55531"/>
          <a:stretch/>
        </p:blipFill>
        <p:spPr>
          <a:xfrm>
            <a:off x="6159145" y="2811864"/>
            <a:ext cx="3710596" cy="450347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FF4518B-4020-AB9A-E692-1716E6C4878D}"/>
              </a:ext>
            </a:extLst>
          </p:cNvPr>
          <p:cNvSpPr/>
          <p:nvPr/>
        </p:nvSpPr>
        <p:spPr>
          <a:xfrm>
            <a:off x="6236267" y="4583454"/>
            <a:ext cx="5717010" cy="762009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Fournit une estimation de l’erreur de régression</a:t>
            </a:r>
          </a:p>
        </p:txBody>
      </p:sp>
    </p:spTree>
    <p:extLst>
      <p:ext uri="{BB962C8B-B14F-4D97-AF65-F5344CB8AC3E}">
        <p14:creationId xmlns:p14="http://schemas.microsoft.com/office/powerpoint/2010/main" val="4998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sp>
        <p:nvSpPr>
          <p:cNvPr id="91" name="Espace réservé du contenu 1">
            <a:extLst>
              <a:ext uri="{FF2B5EF4-FFF2-40B4-BE49-F238E27FC236}">
                <a16:creationId xmlns:a16="http://schemas.microsoft.com/office/drawing/2014/main" id="{38229F91-07D3-E8E3-7DDE-938D5B4CC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L’approche POD—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endParaRPr lang="fr-FR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1600" lvl="1" indent="-342900">
              <a:buClr>
                <a:schemeClr val="tx1"/>
              </a:buClr>
            </a:pPr>
            <a:r>
              <a:rPr lang="fr-FR" b="1" dirty="0"/>
              <a:t>Nouvelle prévision</a:t>
            </a:r>
            <a:endParaRPr lang="fr-FR" sz="1800" dirty="0"/>
          </a:p>
          <a:p>
            <a:pPr marL="1200358" lvl="2" indent="-342900">
              <a:buClr>
                <a:schemeClr val="tx1"/>
              </a:buClr>
            </a:pPr>
            <a:endParaRPr lang="fr-FR" dirty="0"/>
          </a:p>
          <a:p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77DC1A50-57D6-780B-EE33-22617FB91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9629" y="5144877"/>
                <a:ext cx="7821989" cy="1531492"/>
              </a:xfrm>
              <a:prstGeom prst="roundRect">
                <a:avLst>
                  <a:gd name="adj" fmla="val 5303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1800" dirty="0"/>
                  <a:t>Comment gérer le grand éventail d’ordre de grandeur de la concentration ?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1800" b="1" dirty="0"/>
                  <a:t>Comment représenter la variabilité interne dans le modèle réduit ?</a:t>
                </a:r>
                <a:endParaRPr lang="fr-FR" sz="200" b="1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1800" b="1" dirty="0"/>
                  <a:t>Comment choisir le nombre de modes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fr-FR" sz="1800" b="1" dirty="0"/>
                  <a:t> ?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77DC1A50-57D6-780B-EE33-22617FB91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629" y="5144877"/>
                <a:ext cx="7821989" cy="1531492"/>
              </a:xfrm>
              <a:prstGeom prst="roundRect">
                <a:avLst>
                  <a:gd name="adj" fmla="val 5303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1BED6D3-2D5B-6482-CA40-63F758803308}"/>
              </a:ext>
            </a:extLst>
          </p:cNvPr>
          <p:cNvSpPr/>
          <p:nvPr/>
        </p:nvSpPr>
        <p:spPr>
          <a:xfrm>
            <a:off x="2806481" y="4875277"/>
            <a:ext cx="1652361" cy="3633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Enjeux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A3A890-D1DE-DFDB-068E-4CCFA9A66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15" y="2162378"/>
            <a:ext cx="10672963" cy="25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Surface de réponse du modèle LES</a:t>
            </a:r>
            <a:endParaRPr lang="fr-FR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1600" lvl="1" indent="-342900">
              <a:buClr>
                <a:schemeClr val="tx1"/>
              </a:buClr>
            </a:pPr>
            <a:r>
              <a:rPr lang="fr-FR" dirty="0"/>
              <a:t>Concentration moyenne normalisée à la tour B à z=2m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D9F29A-1A98-9864-E783-9A13DC136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4"/>
          <a:stretch/>
        </p:blipFill>
        <p:spPr>
          <a:xfrm>
            <a:off x="1548674" y="2293154"/>
            <a:ext cx="6532993" cy="33011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2C54CB-37CB-86B1-C8D0-00C8F7D84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7"/>
          <a:stretch/>
        </p:blipFill>
        <p:spPr>
          <a:xfrm>
            <a:off x="1548674" y="2290025"/>
            <a:ext cx="6532993" cy="329713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86D1DB8-971C-CD40-1672-72F226DF6808}"/>
              </a:ext>
            </a:extLst>
          </p:cNvPr>
          <p:cNvSpPr/>
          <p:nvPr/>
        </p:nvSpPr>
        <p:spPr>
          <a:xfrm>
            <a:off x="2533402" y="5798963"/>
            <a:ext cx="7126783" cy="666797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La base d’apprentissage est bruitée du fait de la variabilité interne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74E1771-CCC6-223C-860B-0FCC37C5E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6" t="30886" b="52049"/>
          <a:stretch/>
        </p:blipFill>
        <p:spPr>
          <a:xfrm>
            <a:off x="8223946" y="3197144"/>
            <a:ext cx="3095625" cy="6858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D64424E-0C1E-0588-AB5C-C736070A1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6" t="47952" b="41383"/>
          <a:stretch/>
        </p:blipFill>
        <p:spPr>
          <a:xfrm>
            <a:off x="8223946" y="3882943"/>
            <a:ext cx="30956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Prise en compte de la variabilité interne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 dirty="0"/>
              <a:t>Estimation de la variabilité interne dans l’espace latent</a:t>
            </a:r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DABFDE7C-5716-960C-5E38-D84BA87B26C9}"/>
                  </a:ext>
                </a:extLst>
              </p:cNvPr>
              <p:cNvSpPr/>
              <p:nvPr/>
            </p:nvSpPr>
            <p:spPr>
              <a:xfrm>
                <a:off x="2091963" y="5792886"/>
                <a:ext cx="7547337" cy="666797"/>
              </a:xfrm>
              <a:prstGeom prst="roundRect">
                <a:avLst>
                  <a:gd name="adj" fmla="val 12694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00100" lvl="1" indent="-342900">
                  <a:spcBef>
                    <a:spcPts val="600"/>
                  </a:spcBef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2000" dirty="0">
                    <a:solidFill>
                      <a:schemeClr val="tx1"/>
                    </a:solidFill>
                  </a:rPr>
                  <a:t>Critère pour choisir a priori le nombre de modes :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DABFDE7C-5716-960C-5E38-D84BA87B26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963" y="5792886"/>
                <a:ext cx="7547337" cy="666797"/>
              </a:xfrm>
              <a:prstGeom prst="roundRect">
                <a:avLst>
                  <a:gd name="adj" fmla="val 12694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F46300D-09BD-2910-D093-C9206AB2292E}"/>
                  </a:ext>
                </a:extLst>
              </p:cNvPr>
              <p:cNvSpPr txBox="1"/>
              <p:nvPr/>
            </p:nvSpPr>
            <p:spPr>
              <a:xfrm>
                <a:off x="8757267" y="5369456"/>
                <a:ext cx="2027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Mode </a:t>
                </a:r>
                <a14:m>
                  <m:oMath xmlns:m="http://schemas.openxmlformats.org/officeDocument/2006/math"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F46300D-09BD-2910-D093-C9206AB22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267" y="5369456"/>
                <a:ext cx="2027494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341D13E-3975-5FB7-24B8-3CD1E2D7F0FC}"/>
                  </a:ext>
                </a:extLst>
              </p:cNvPr>
              <p:cNvSpPr txBox="1"/>
              <p:nvPr/>
            </p:nvSpPr>
            <p:spPr>
              <a:xfrm>
                <a:off x="6885863" y="3132301"/>
                <a:ext cx="1261189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FR" sz="18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fr-FR" sz="1800" dirty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</a:rPr>
                                <m:t>Variance</m:t>
                              </m:r>
                              <m:r>
                                <m:rPr>
                                  <m:nor/>
                                </m:rPr>
                                <a:rPr lang="fr-FR" sz="1800" dirty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fr-FR" sz="1800" b="0" dirty="0" smtClean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</a:rPr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fr-FR" sz="1800" dirty="0" smtClean="0">
                                  <a:solidFill>
                                    <a:schemeClr val="tx1"/>
                                  </a:solidFill>
                                  <a:latin typeface="Cambria" panose="02040503050406030204" pitchFamily="18" charset="0"/>
                                </a:rPr>
                                <m:t>ootstrap</m:t>
                              </m:r>
                            </m:e>
                          </m:eqArr>
                        </m:num>
                        <m:den>
                          <m:eqArr>
                            <m:eqArrPr>
                              <m:ctrlPr>
                                <a:rPr lang="fr-FR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fr-FR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Variance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fr-FR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expliqu</m:t>
                              </m:r>
                              <m:r>
                                <a:rPr lang="fr-FR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  <m:r>
                                <m:rPr>
                                  <m:sty m:val="p"/>
                                </m:rPr>
                                <a:rPr lang="fr-FR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</m:eqArr>
                        </m:den>
                      </m:f>
                    </m:oMath>
                  </m:oMathPara>
                </a14:m>
                <a:endParaRPr lang="fr-FR" sz="18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341D13E-3975-5FB7-24B8-3CD1E2D7F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863" y="3132301"/>
                <a:ext cx="1261189" cy="1145570"/>
              </a:xfrm>
              <a:prstGeom prst="rect">
                <a:avLst/>
              </a:prstGeom>
              <a:blipFill>
                <a:blip r:embed="rId4"/>
                <a:stretch>
                  <a:fillRect t="-3297" b="-54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C3F75AE7-A1DA-E6FC-B625-9B43646593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8" r="1"/>
          <a:stretch/>
        </p:blipFill>
        <p:spPr>
          <a:xfrm>
            <a:off x="8045452" y="2069793"/>
            <a:ext cx="3554018" cy="33700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1D5CFD-0F2E-24FE-FA91-9E5A0DDA7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8"/>
          <a:stretch/>
        </p:blipFill>
        <p:spPr>
          <a:xfrm>
            <a:off x="7970484" y="2069793"/>
            <a:ext cx="3628986" cy="33700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CE66A6E-913A-9A2C-5D55-770AF8495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25" y="2581012"/>
            <a:ext cx="6159639" cy="1922760"/>
          </a:xfrm>
          <a:prstGeom prst="rect">
            <a:avLst/>
          </a:prstGeom>
        </p:spPr>
      </p:pic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2866F8D3-4EF4-FFD4-0A94-DB30F571F6AE}"/>
              </a:ext>
            </a:extLst>
          </p:cNvPr>
          <p:cNvSpPr/>
          <p:nvPr/>
        </p:nvSpPr>
        <p:spPr>
          <a:xfrm>
            <a:off x="6385032" y="2581012"/>
            <a:ext cx="399230" cy="1922760"/>
          </a:xfrm>
          <a:prstGeom prst="rightBrace">
            <a:avLst>
              <a:gd name="adj1" fmla="val 8333"/>
              <a:gd name="adj2" fmla="val 4273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03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250D650A-D064-AFFD-CCD3-2E996EFE8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tabLst>
                <a:tab pos="467772" algn="l"/>
              </a:tabLst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Spécificités de la dispersion à micro-échelle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Contexte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E35D3396-5ABC-9BC6-476D-F03478403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"/>
          <a:stretch/>
        </p:blipFill>
        <p:spPr>
          <a:xfrm>
            <a:off x="329317" y="4925705"/>
            <a:ext cx="5354688" cy="1932295"/>
          </a:xfrm>
          <a:prstGeom prst="rect">
            <a:avLst/>
          </a:prstGeom>
        </p:spPr>
      </p:pic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B5D471BB-629A-6156-06D7-02DFB156AF29}"/>
              </a:ext>
            </a:extLst>
          </p:cNvPr>
          <p:cNvCxnSpPr>
            <a:cxnSpLocks/>
          </p:cNvCxnSpPr>
          <p:nvPr/>
        </p:nvCxnSpPr>
        <p:spPr>
          <a:xfrm flipV="1">
            <a:off x="3573406" y="4848963"/>
            <a:ext cx="723172" cy="144185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3B1B7A08-DA9E-2619-6F0A-76836F7F1824}"/>
              </a:ext>
            </a:extLst>
          </p:cNvPr>
          <p:cNvSpPr txBox="1"/>
          <p:nvPr/>
        </p:nvSpPr>
        <p:spPr>
          <a:xfrm>
            <a:off x="3410095" y="1746044"/>
            <a:ext cx="28587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800" dirty="0">
                <a:ea typeface="CMU Serif Roman" panose="02000603000000000000" pitchFamily="2" charset="0"/>
                <a:cs typeface="CMU Serif Roman" panose="02000603000000000000" pitchFamily="2" charset="0"/>
              </a:rPr>
              <a:t>a) Micro-échelle (10 – 100m)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17299E64-F5F2-B2A7-3683-85F30AEA1B53}"/>
              </a:ext>
            </a:extLst>
          </p:cNvPr>
          <p:cNvSpPr txBox="1"/>
          <p:nvPr/>
        </p:nvSpPr>
        <p:spPr>
          <a:xfrm>
            <a:off x="378652" y="4605015"/>
            <a:ext cx="282133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>
                <a:ea typeface="CMU Serif Roman" panose="02000603000000000000" pitchFamily="2" charset="0"/>
                <a:cs typeface="CMU Serif Roman" panose="02000603000000000000" pitchFamily="2" charset="0"/>
              </a:rPr>
              <a:t>b) Méso-échelle (10 – 100km)</a:t>
            </a: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4FA832E1-11FF-DBBB-7800-2434F2D451DC}"/>
              </a:ext>
            </a:extLst>
          </p:cNvPr>
          <p:cNvSpPr txBox="1">
            <a:spLocks/>
          </p:cNvSpPr>
          <p:nvPr/>
        </p:nvSpPr>
        <p:spPr>
          <a:xfrm>
            <a:off x="654657" y="2023043"/>
            <a:ext cx="2269320" cy="848594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+mj-lt"/>
              <a:buAutoNum type="arabicPeriod" startAt="2"/>
            </a:pPr>
            <a:r>
              <a:rPr lang="fr-FR" sz="1800" b="1" dirty="0">
                <a:solidFill>
                  <a:schemeClr val="tx1"/>
                </a:solidFill>
                <a:latin typeface="+mn-lt"/>
              </a:rPr>
              <a:t>Les interactions d’échelles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B6E0535-5E1E-C5CD-15E3-1155EF8A5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5232" y="2013202"/>
            <a:ext cx="5206082" cy="2778246"/>
          </a:xfrm>
          <a:custGeom>
            <a:avLst/>
            <a:gdLst>
              <a:gd name="connsiteX0" fmla="*/ 3870348 w 5495677"/>
              <a:gd name="connsiteY0" fmla="*/ 2300881 h 2932789"/>
              <a:gd name="connsiteX1" fmla="*/ 3870348 w 5495677"/>
              <a:gd name="connsiteY1" fmla="*/ 2435031 h 2932789"/>
              <a:gd name="connsiteX2" fmla="*/ 3440886 w 5495677"/>
              <a:gd name="connsiteY2" fmla="*/ 2435031 h 2932789"/>
              <a:gd name="connsiteX3" fmla="*/ 3440886 w 5495677"/>
              <a:gd name="connsiteY3" fmla="*/ 2905095 h 2932789"/>
              <a:gd name="connsiteX4" fmla="*/ 5465617 w 5495677"/>
              <a:gd name="connsiteY4" fmla="*/ 2905095 h 2932789"/>
              <a:gd name="connsiteX5" fmla="*/ 5465617 w 5495677"/>
              <a:gd name="connsiteY5" fmla="*/ 2435031 h 2932789"/>
              <a:gd name="connsiteX6" fmla="*/ 5416249 w 5495677"/>
              <a:gd name="connsiteY6" fmla="*/ 2435031 h 2932789"/>
              <a:gd name="connsiteX7" fmla="*/ 5416249 w 5495677"/>
              <a:gd name="connsiteY7" fmla="*/ 2300881 h 2932789"/>
              <a:gd name="connsiteX8" fmla="*/ 0 w 5495677"/>
              <a:gd name="connsiteY8" fmla="*/ 0 h 2932789"/>
              <a:gd name="connsiteX9" fmla="*/ 5495677 w 5495677"/>
              <a:gd name="connsiteY9" fmla="*/ 0 h 2932789"/>
              <a:gd name="connsiteX10" fmla="*/ 5495677 w 5495677"/>
              <a:gd name="connsiteY10" fmla="*/ 2932789 h 2932789"/>
              <a:gd name="connsiteX11" fmla="*/ 0 w 5495677"/>
              <a:gd name="connsiteY11" fmla="*/ 2932789 h 2932789"/>
              <a:gd name="connsiteX12" fmla="*/ 0 w 5495677"/>
              <a:gd name="connsiteY12" fmla="*/ 2691602 h 2932789"/>
              <a:gd name="connsiteX13" fmla="*/ 564620 w 5495677"/>
              <a:gd name="connsiteY13" fmla="*/ 2691602 h 2932789"/>
              <a:gd name="connsiteX14" fmla="*/ 564620 w 5495677"/>
              <a:gd name="connsiteY14" fmla="*/ 1917127 h 2932789"/>
              <a:gd name="connsiteX15" fmla="*/ 0 w 5495677"/>
              <a:gd name="connsiteY15" fmla="*/ 1917127 h 293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95677" h="2932789">
                <a:moveTo>
                  <a:pt x="3870348" y="2300881"/>
                </a:moveTo>
                <a:lnTo>
                  <a:pt x="3870348" y="2435031"/>
                </a:lnTo>
                <a:lnTo>
                  <a:pt x="3440886" y="2435031"/>
                </a:lnTo>
                <a:lnTo>
                  <a:pt x="3440886" y="2905095"/>
                </a:lnTo>
                <a:lnTo>
                  <a:pt x="5465617" y="2905095"/>
                </a:lnTo>
                <a:lnTo>
                  <a:pt x="5465617" y="2435031"/>
                </a:lnTo>
                <a:lnTo>
                  <a:pt x="5416249" y="2435031"/>
                </a:lnTo>
                <a:lnTo>
                  <a:pt x="5416249" y="2300881"/>
                </a:lnTo>
                <a:close/>
                <a:moveTo>
                  <a:pt x="0" y="0"/>
                </a:moveTo>
                <a:lnTo>
                  <a:pt x="5495677" y="0"/>
                </a:lnTo>
                <a:lnTo>
                  <a:pt x="5495677" y="2932789"/>
                </a:lnTo>
                <a:lnTo>
                  <a:pt x="0" y="2932789"/>
                </a:lnTo>
                <a:lnTo>
                  <a:pt x="0" y="2691602"/>
                </a:lnTo>
                <a:lnTo>
                  <a:pt x="564620" y="2691602"/>
                </a:lnTo>
                <a:lnTo>
                  <a:pt x="564620" y="1917127"/>
                </a:lnTo>
                <a:lnTo>
                  <a:pt x="0" y="1917127"/>
                </a:lnTo>
                <a:close/>
              </a:path>
            </a:pathLst>
          </a:cu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772B722-D73E-D841-A79D-5D1B939B4C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8" t="76482"/>
          <a:stretch/>
        </p:blipFill>
        <p:spPr>
          <a:xfrm>
            <a:off x="6783212" y="4100291"/>
            <a:ext cx="1938720" cy="660429"/>
          </a:xfrm>
          <a:custGeom>
            <a:avLst/>
            <a:gdLst>
              <a:gd name="connsiteX0" fmla="*/ 1353603 w 2024731"/>
              <a:gd name="connsiteY0" fmla="*/ 83457 h 689729"/>
              <a:gd name="connsiteX1" fmla="*/ 1353603 w 2024731"/>
              <a:gd name="connsiteY1" fmla="*/ 383494 h 689729"/>
              <a:gd name="connsiteX2" fmla="*/ 1739365 w 2024731"/>
              <a:gd name="connsiteY2" fmla="*/ 383494 h 689729"/>
              <a:gd name="connsiteX3" fmla="*/ 1739365 w 2024731"/>
              <a:gd name="connsiteY3" fmla="*/ 83457 h 689729"/>
              <a:gd name="connsiteX4" fmla="*/ 444500 w 2024731"/>
              <a:gd name="connsiteY4" fmla="*/ 0 h 689729"/>
              <a:gd name="connsiteX5" fmla="*/ 2024731 w 2024731"/>
              <a:gd name="connsiteY5" fmla="*/ 0 h 689729"/>
              <a:gd name="connsiteX6" fmla="*/ 2024731 w 2024731"/>
              <a:gd name="connsiteY6" fmla="*/ 689729 h 689729"/>
              <a:gd name="connsiteX7" fmla="*/ 0 w 2024731"/>
              <a:gd name="connsiteY7" fmla="*/ 689729 h 689729"/>
              <a:gd name="connsiteX8" fmla="*/ 0 w 2024731"/>
              <a:gd name="connsiteY8" fmla="*/ 190500 h 689729"/>
              <a:gd name="connsiteX9" fmla="*/ 444500 w 2024731"/>
              <a:gd name="connsiteY9" fmla="*/ 190500 h 68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4731" h="689729">
                <a:moveTo>
                  <a:pt x="1353603" y="83457"/>
                </a:moveTo>
                <a:lnTo>
                  <a:pt x="1353603" y="383494"/>
                </a:lnTo>
                <a:lnTo>
                  <a:pt x="1739365" y="383494"/>
                </a:lnTo>
                <a:lnTo>
                  <a:pt x="1739365" y="83457"/>
                </a:lnTo>
                <a:close/>
                <a:moveTo>
                  <a:pt x="444500" y="0"/>
                </a:moveTo>
                <a:lnTo>
                  <a:pt x="2024731" y="0"/>
                </a:lnTo>
                <a:lnTo>
                  <a:pt x="2024731" y="689729"/>
                </a:lnTo>
                <a:lnTo>
                  <a:pt x="0" y="689729"/>
                </a:lnTo>
                <a:lnTo>
                  <a:pt x="0" y="190500"/>
                </a:lnTo>
                <a:lnTo>
                  <a:pt x="444500" y="190500"/>
                </a:lnTo>
                <a:close/>
              </a:path>
            </a:pathLst>
          </a:cu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85B736D-3E07-13CC-8767-B95771ACB695}"/>
              </a:ext>
            </a:extLst>
          </p:cNvPr>
          <p:cNvSpPr/>
          <p:nvPr/>
        </p:nvSpPr>
        <p:spPr>
          <a:xfrm>
            <a:off x="3388061" y="2011649"/>
            <a:ext cx="5340999" cy="283731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98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15" grpId="0" animBg="1"/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Prise en compte de la variabilité interne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fr-FR" sz="2000" b="1" dirty="0"/>
              <a:t>V</a:t>
            </a:r>
            <a:r>
              <a:rPr lang="fr-FR" b="1" dirty="0"/>
              <a:t>alidation a posteriori du choix du nombre de modes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CDCB009A-6ECC-9CB6-F28A-01D852B8BDB3}"/>
              </a:ext>
            </a:extLst>
          </p:cNvPr>
          <p:cNvSpPr txBox="1">
            <a:spLocks/>
          </p:cNvSpPr>
          <p:nvPr/>
        </p:nvSpPr>
        <p:spPr>
          <a:xfrm>
            <a:off x="2168091" y="5435600"/>
            <a:ext cx="8567770" cy="1043069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Utiliser trop de modes détériore les surfaces de réponse du modèle réduit complet</a:t>
            </a:r>
            <a:endParaRPr lang="fr-FR" sz="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Confirme la pertinence de notre critère de choix du nombre de modes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780F3E2-2884-8E9E-2789-9BDEB81AC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4" t="40441" r="-357" b="48038"/>
          <a:stretch/>
        </p:blipFill>
        <p:spPr>
          <a:xfrm>
            <a:off x="9202156" y="3530601"/>
            <a:ext cx="2340542" cy="38214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6C983BA-CD7A-A3F8-3E39-438659EEC4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0"/>
          <a:stretch/>
        </p:blipFill>
        <p:spPr>
          <a:xfrm>
            <a:off x="999191" y="2215450"/>
            <a:ext cx="7937500" cy="317341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B9B08B-B1FB-02B2-8678-EEF181A2A3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0"/>
          <a:stretch/>
        </p:blipFill>
        <p:spPr>
          <a:xfrm>
            <a:off x="999190" y="2215450"/>
            <a:ext cx="7937500" cy="317341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3CA4F67-BBA3-ADEA-B19F-C883EFF6B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4" t="26335" r="-357" b="59559"/>
          <a:stretch/>
        </p:blipFill>
        <p:spPr>
          <a:xfrm>
            <a:off x="9202156" y="3062703"/>
            <a:ext cx="2340542" cy="4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Prise en compte de la variabilité interne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457200">
              <a:spcBef>
                <a:spcPts val="600"/>
              </a:spcBef>
              <a:buClr>
                <a:schemeClr val="tx1"/>
              </a:buClr>
            </a:pPr>
            <a:r>
              <a:rPr lang="fr-FR" b="1" dirty="0"/>
              <a:t>Estimation de l’erreur du modèle POD—</a:t>
            </a:r>
            <a:r>
              <a:rPr lang="fr-FR" b="1" dirty="0" err="1"/>
              <a:t>GPRs</a:t>
            </a:r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7649ADB6-1166-38EE-CC4B-1B77F6C47E56}"/>
              </a:ext>
            </a:extLst>
          </p:cNvPr>
          <p:cNvSpPr txBox="1">
            <a:spLocks/>
          </p:cNvSpPr>
          <p:nvPr/>
        </p:nvSpPr>
        <p:spPr>
          <a:xfrm>
            <a:off x="2127585" y="5438044"/>
            <a:ext cx="8648781" cy="1094081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Estimation réaliste de l’erreur du modèle réduit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Représentation de la variabilité interne dans les prévisions du modèle POD—</a:t>
            </a:r>
            <a:r>
              <a:rPr lang="fr-FR" sz="1800" dirty="0" err="1"/>
              <a:t>GPRs</a:t>
            </a:r>
            <a:endParaRPr lang="fr-FR" sz="18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9D7C83D-1216-DCAD-8587-1FC406F85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6"/>
          <a:stretch/>
        </p:blipFill>
        <p:spPr>
          <a:xfrm>
            <a:off x="1108411" y="2309582"/>
            <a:ext cx="7984790" cy="308107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AA402B7-2C00-A884-94A3-4655EBA3C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58"/>
          <a:stretch/>
        </p:blipFill>
        <p:spPr>
          <a:xfrm>
            <a:off x="1112084" y="2305419"/>
            <a:ext cx="7967969" cy="30816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8EBC0AC-CC62-45C7-3A92-4C6A4B26E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2" t="35286" b="33444"/>
          <a:stretch/>
        </p:blipFill>
        <p:spPr>
          <a:xfrm>
            <a:off x="9093201" y="3479800"/>
            <a:ext cx="2811196" cy="9652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48C6CD9-0C98-6E3A-9C36-0D1F404FE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2" t="16359" b="63480"/>
          <a:stretch/>
        </p:blipFill>
        <p:spPr>
          <a:xfrm>
            <a:off x="9093201" y="2895599"/>
            <a:ext cx="2811196" cy="6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du modèle réduit POD—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 dirty="0"/>
              <a:t>Prévisions de concentration</a:t>
            </a: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3769E1-7041-664D-7B34-26C2CCE96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5535" r="59048" b="54046"/>
          <a:stretch/>
        </p:blipFill>
        <p:spPr>
          <a:xfrm>
            <a:off x="1933133" y="2986461"/>
            <a:ext cx="2268808" cy="23981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AE23EB5-4662-E55D-D4B4-8127965E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52174" r="46240" b="9593"/>
          <a:stretch/>
        </p:blipFill>
        <p:spPr>
          <a:xfrm>
            <a:off x="4498924" y="2986461"/>
            <a:ext cx="3170339" cy="2235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1">
                <a:extLst>
                  <a:ext uri="{FF2B5EF4-FFF2-40B4-BE49-F238E27FC236}">
                    <a16:creationId xmlns:a16="http://schemas.microsoft.com/office/drawing/2014/main" id="{A1665BC8-E978-4F22-2D3E-37FD8F4200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3541" y="5425081"/>
                <a:ext cx="8226506" cy="1094081"/>
              </a:xfrm>
              <a:prstGeom prst="roundRect">
                <a:avLst>
                  <a:gd name="adj" fmla="val 5303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1800" dirty="0"/>
                  <a:t>Bonne représentation de la structure du panache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fr-FR" sz="1800" dirty="0"/>
                  <a:t>Manque de précision autour de la source </a:t>
                </a:r>
                <a14:m>
                  <m:oMath xmlns:m="http://schemas.openxmlformats.org/officeDocument/2006/math">
                    <m:r>
                      <a:rPr lang="fr-F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fr-FR" sz="1800" dirty="0"/>
                  <a:t> Choix du prétraitement de la base</a:t>
                </a:r>
              </a:p>
            </p:txBody>
          </p:sp>
        </mc:Choice>
        <mc:Fallback xmlns="">
          <p:sp>
            <p:nvSpPr>
              <p:cNvPr id="4" name="Espace réservé du contenu 1">
                <a:extLst>
                  <a:ext uri="{FF2B5EF4-FFF2-40B4-BE49-F238E27FC236}">
                    <a16:creationId xmlns:a16="http://schemas.microsoft.com/office/drawing/2014/main" id="{A1665BC8-E978-4F22-2D3E-37FD8F420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541" y="5425081"/>
                <a:ext cx="8226506" cy="1094081"/>
              </a:xfrm>
              <a:prstGeom prst="roundRect">
                <a:avLst>
                  <a:gd name="adj" fmla="val 5303"/>
                </a:avLst>
              </a:prstGeom>
              <a:blipFill>
                <a:blip r:embed="rId4"/>
                <a:stretch>
                  <a:fillRect l="-154"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4A322CB2-E58A-90FE-3ABD-3850297814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32609" r="38188" b="41681"/>
          <a:stretch/>
        </p:blipFill>
        <p:spPr>
          <a:xfrm>
            <a:off x="8065293" y="2971799"/>
            <a:ext cx="3174207" cy="23780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E45260-0B1D-7D28-D0CD-F3770A14632E}"/>
              </a:ext>
            </a:extLst>
          </p:cNvPr>
          <p:cNvSpPr/>
          <p:nvPr/>
        </p:nvSpPr>
        <p:spPr>
          <a:xfrm>
            <a:off x="2244683" y="2275593"/>
            <a:ext cx="1671108" cy="6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Échantillon de validation 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03D2AF-F6DF-707D-4198-94BF3F26B7E1}"/>
              </a:ext>
            </a:extLst>
          </p:cNvPr>
          <p:cNvSpPr/>
          <p:nvPr/>
        </p:nvSpPr>
        <p:spPr>
          <a:xfrm>
            <a:off x="4826712" y="2275593"/>
            <a:ext cx="1671108" cy="6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Prévision</a:t>
            </a:r>
          </a:p>
          <a:p>
            <a:pPr algn="ctr"/>
            <a:r>
              <a:rPr lang="fr-FR" sz="1800" dirty="0">
                <a:solidFill>
                  <a:schemeClr val="tx1"/>
                </a:solidFill>
              </a:rPr>
              <a:t>POD—</a:t>
            </a:r>
            <a:r>
              <a:rPr lang="fr-FR" sz="1800" dirty="0" err="1">
                <a:solidFill>
                  <a:schemeClr val="tx1"/>
                </a:solidFill>
              </a:rPr>
              <a:t>GPRs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F5773A-0719-CA65-EF18-555F4D9ADC69}"/>
              </a:ext>
            </a:extLst>
          </p:cNvPr>
          <p:cNvSpPr/>
          <p:nvPr/>
        </p:nvSpPr>
        <p:spPr>
          <a:xfrm>
            <a:off x="8345491" y="2275593"/>
            <a:ext cx="1671108" cy="629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Écart absolu</a:t>
            </a:r>
          </a:p>
        </p:txBody>
      </p:sp>
    </p:spTree>
    <p:extLst>
      <p:ext uri="{BB962C8B-B14F-4D97-AF65-F5344CB8AC3E}">
        <p14:creationId xmlns:p14="http://schemas.microsoft.com/office/powerpoint/2010/main" val="17635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du modèle réduit POD—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</a:pPr>
            <a:r>
              <a:rPr lang="fr-FR" b="1" dirty="0"/>
              <a:t>Performances moyennes sur la base de validation</a:t>
            </a:r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6613A3F2-6A57-7106-AEA6-3D858ADACC5A}"/>
              </a:ext>
            </a:extLst>
          </p:cNvPr>
          <p:cNvSpPr txBox="1">
            <a:spLocks/>
          </p:cNvSpPr>
          <p:nvPr/>
        </p:nvSpPr>
        <p:spPr>
          <a:xfrm>
            <a:off x="8517720" y="2963282"/>
            <a:ext cx="3015677" cy="2631021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Le modèle réduit est précis au regard de la variabilité interne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fr-FR" sz="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L’approche est robuste à la réduction de la taille de base d’apprentissage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5274C18-647F-2598-B4D3-EC095E3F68F1}"/>
                  </a:ext>
                </a:extLst>
              </p:cNvPr>
              <p:cNvSpPr txBox="1"/>
              <p:nvPr/>
            </p:nvSpPr>
            <p:spPr>
              <a:xfrm>
                <a:off x="1769269" y="2256400"/>
                <a:ext cx="4057650" cy="459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dirty="0">
                    <a:latin typeface="Cambria" panose="02040503050406030204" pitchFamily="18" charset="0"/>
                  </a:rPr>
                  <a:t>FAC2 = % des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fr-FR" sz="1800" dirty="0">
                    <a:latin typeface="Cambria" panose="02040503050406030204" pitchFamily="18" charset="0"/>
                  </a:rPr>
                  <a:t> |</a:t>
                </a:r>
                <a14:m>
                  <m:oMath xmlns:m="http://schemas.openxmlformats.org/officeDocument/2006/math">
                    <m:r>
                      <a:rPr lang="fr-FR" sz="1800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0.5≤</m:t>
                        </m:r>
                        <m:acc>
                          <m:accPr>
                            <m:chr m:val="̅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endParaRPr lang="fr-FR" sz="18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5274C18-647F-2598-B4D3-EC095E3F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269" y="2256400"/>
                <a:ext cx="4057650" cy="459165"/>
              </a:xfrm>
              <a:prstGeom prst="rect">
                <a:avLst/>
              </a:prstGeom>
              <a:blipFill>
                <a:blip r:embed="rId2"/>
                <a:stretch>
                  <a:fillRect l="-1250" b="-13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D4F09D83-7F16-2C1E-2CCF-F4FE86498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54"/>
          <a:stretch/>
        </p:blipFill>
        <p:spPr>
          <a:xfrm>
            <a:off x="1345279" y="2721571"/>
            <a:ext cx="4260916" cy="35780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4A2F28-E458-2D61-21A9-9A48072F1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0" t="20516" b="34948"/>
          <a:stretch/>
        </p:blipFill>
        <p:spPr>
          <a:xfrm>
            <a:off x="5544493" y="2963282"/>
            <a:ext cx="2642353" cy="140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7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du modèle réduit POD—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GPRs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fr-FR" b="1" dirty="0"/>
              <a:t>Performances computationnelles :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1">
                <a:extLst>
                  <a:ext uri="{FF2B5EF4-FFF2-40B4-BE49-F238E27FC236}">
                    <a16:creationId xmlns:a16="http://schemas.microsoft.com/office/drawing/2014/main" id="{D260598A-A138-4F78-CBBC-3383A15697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8272" y="2351082"/>
                <a:ext cx="3943828" cy="79375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sz="2000" dirty="0"/>
                  <a:t>Apprentissage </a:t>
                </a:r>
                <a14:m>
                  <m:oMath xmlns:m="http://schemas.openxmlformats.org/officeDocument/2006/math">
                    <m:r>
                      <a:rPr lang="fr-F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2000" dirty="0"/>
                  <a:t> 30 s (1 CPU)</a:t>
                </a:r>
              </a:p>
              <a:p>
                <a:pPr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sz="2000" dirty="0"/>
                  <a:t>1 prévision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2000" dirty="0"/>
                  <a:t> &lt; 0.1 s (1 CPU)</a:t>
                </a:r>
                <a:endParaRPr lang="fr-FR" sz="2000" baseline="-25000" dirty="0"/>
              </a:p>
            </p:txBody>
          </p:sp>
        </mc:Choice>
        <mc:Fallback xmlns="">
          <p:sp>
            <p:nvSpPr>
              <p:cNvPr id="8" name="Espace réservé du contenu 1">
                <a:extLst>
                  <a:ext uri="{FF2B5EF4-FFF2-40B4-BE49-F238E27FC236}">
                    <a16:creationId xmlns:a16="http://schemas.microsoft.com/office/drawing/2014/main" id="{D260598A-A138-4F78-CBBC-3383A1569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272" y="2351082"/>
                <a:ext cx="3943828" cy="793759"/>
              </a:xfrm>
              <a:prstGeom prst="rect">
                <a:avLst/>
              </a:prstGeom>
              <a:blipFill>
                <a:blip r:embed="rId3"/>
                <a:stretch>
                  <a:fillRect l="-1286" t="-7937" b="-1746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3F69F377-3E50-C542-3181-CF7CBDD3F978}"/>
              </a:ext>
            </a:extLst>
          </p:cNvPr>
          <p:cNvSpPr txBox="1">
            <a:spLocks/>
          </p:cNvSpPr>
          <p:nvPr/>
        </p:nvSpPr>
        <p:spPr>
          <a:xfrm>
            <a:off x="5796090" y="2465136"/>
            <a:ext cx="1805644" cy="565650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FR" sz="1800" dirty="0"/>
              <a:t>Objectif atteint</a:t>
            </a: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763E302A-3A4D-D2D8-E6AA-F11118EBCA39}"/>
              </a:ext>
            </a:extLst>
          </p:cNvPr>
          <p:cNvSpPr/>
          <p:nvPr/>
        </p:nvSpPr>
        <p:spPr>
          <a:xfrm>
            <a:off x="5330095" y="2351082"/>
            <a:ext cx="254000" cy="793759"/>
          </a:xfrm>
          <a:prstGeom prst="righ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62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 – Réduction de modèle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96811286-F087-692A-5FD1-8D6F59E7B0D8}"/>
              </a:ext>
            </a:extLst>
          </p:cNvPr>
          <p:cNvSpPr txBox="1">
            <a:spLocks/>
          </p:cNvSpPr>
          <p:nvPr/>
        </p:nvSpPr>
        <p:spPr>
          <a:xfrm>
            <a:off x="329317" y="1657023"/>
            <a:ext cx="11534954" cy="4391035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/>
              <a:t>Construction d’une base de données de 200 prévisions LES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fr-FR" sz="10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/>
              <a:t>La variabilité interne :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Fournit une méthode pour choisir le nombre de modes POD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Est représentée dans l’estimation de l’erreur des POD—</a:t>
            </a:r>
            <a:r>
              <a:rPr lang="fr-FR" dirty="0" err="1"/>
              <a:t>GPRs</a:t>
            </a:r>
            <a:endParaRPr lang="fr-FR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fr-FR" sz="10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/>
              <a:t>Validation du modèle réduit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Estimation du champ de concentration en fonction des paramètres de </a:t>
            </a:r>
            <a:r>
              <a:rPr lang="fr-FR" dirty="0" err="1"/>
              <a:t>CLs</a:t>
            </a:r>
            <a:r>
              <a:rPr lang="fr-FR" dirty="0"/>
              <a:t> météorologiques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Efficace avec des prévisions en seulement une fraction de seconde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9564B78-D542-0910-5686-EDA244D9E12A}"/>
              </a:ext>
            </a:extLst>
          </p:cNvPr>
          <p:cNvSpPr/>
          <p:nvPr/>
        </p:nvSpPr>
        <p:spPr>
          <a:xfrm>
            <a:off x="873468" y="1361828"/>
            <a:ext cx="2113572" cy="4321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Résumé</a:t>
            </a:r>
          </a:p>
        </p:txBody>
      </p:sp>
    </p:spTree>
    <p:extLst>
      <p:ext uri="{BB962C8B-B14F-4D97-AF65-F5344CB8AC3E}">
        <p14:creationId xmlns:p14="http://schemas.microsoft.com/office/powerpoint/2010/main" val="398292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56448B-0530-FD5C-A04A-5C10F28FFB9E}"/>
              </a:ext>
            </a:extLst>
          </p:cNvPr>
          <p:cNvSpPr/>
          <p:nvPr/>
        </p:nvSpPr>
        <p:spPr>
          <a:xfrm>
            <a:off x="353720" y="1329812"/>
            <a:ext cx="10610115" cy="2022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371600" indent="-1371600">
              <a:buFont typeface="+mj-lt"/>
              <a:buAutoNum type="romanUcPeriod" startAt="3"/>
            </a:pPr>
            <a:r>
              <a:rPr lang="fr-FR" altLang="fr-FR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Mise en œuvre du système d’assimilation de données à coût réduit</a:t>
            </a:r>
          </a:p>
        </p:txBody>
      </p:sp>
    </p:spTree>
    <p:extLst>
      <p:ext uri="{BB962C8B-B14F-4D97-AF65-F5344CB8AC3E}">
        <p14:creationId xmlns:p14="http://schemas.microsoft.com/office/powerpoint/2010/main" val="4037546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Application au cas MUST</a:t>
            </a:r>
            <a:endParaRPr lang="fr-FR" dirty="0"/>
          </a:p>
          <a:p>
            <a:pPr lvl="1">
              <a:buClr>
                <a:schemeClr val="tx1"/>
              </a:buClr>
            </a:pPr>
            <a:endParaRPr lang="fr-FR" sz="200" dirty="0"/>
          </a:p>
          <a:p>
            <a:pPr marL="399363" lvl="1" indent="0">
              <a:buNone/>
            </a:pPr>
            <a:endParaRPr lang="fr-FR" sz="200" u="sng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B4392B5-193A-4937-D55E-5368721F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17" y="2684665"/>
            <a:ext cx="8561553" cy="202224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D3E6F53-9352-0ABA-7A16-65EADBE8A1D4}"/>
                  </a:ext>
                </a:extLst>
              </p:cNvPr>
              <p:cNvSpPr/>
              <p:nvPr/>
            </p:nvSpPr>
            <p:spPr>
              <a:xfrm>
                <a:off x="2114680" y="5147282"/>
                <a:ext cx="3770775" cy="917543"/>
              </a:xfrm>
              <a:prstGeom prst="roundRect">
                <a:avLst>
                  <a:gd name="adj" fmla="val 5128"/>
                </a:avLst>
              </a:prstGeom>
              <a:solidFill>
                <a:srgbClr val="E3E5E4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00050" indent="-400050">
                  <a:buFont typeface="Courier New" panose="02070309020205020404" pitchFamily="49" charset="0"/>
                  <a:buChar char="o"/>
                </a:pPr>
                <a:r>
                  <a:rPr lang="fr-FR" sz="1600" dirty="0">
                    <a:solidFill>
                      <a:schemeClr val="tx1"/>
                    </a:solidFill>
                  </a:rPr>
                  <a:t>Quel réseau d’observations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p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?</a:t>
                </a:r>
              </a:p>
              <a:p>
                <a:pPr marL="400050" indent="-400050">
                  <a:buFont typeface="Courier New" panose="02070309020205020404" pitchFamily="49" charset="0"/>
                  <a:buChar char="o"/>
                </a:pPr>
                <a:endParaRPr lang="fr-FR" sz="900" dirty="0">
                  <a:solidFill>
                    <a:schemeClr val="tx1"/>
                  </a:solidFill>
                </a:endParaRPr>
              </a:p>
              <a:p>
                <a:pPr marL="400050" indent="-400050">
                  <a:buFont typeface="Courier New" panose="02070309020205020404" pitchFamily="49" charset="0"/>
                  <a:buChar char="o"/>
                </a:pPr>
                <a:r>
                  <a:rPr lang="fr-FR" sz="1600" dirty="0">
                    <a:solidFill>
                      <a:schemeClr val="tx1"/>
                    </a:solidFill>
                  </a:rPr>
                  <a:t>Quelle est l’incertitude associée </a:t>
                </a:r>
                <a14:m>
                  <m:oMath xmlns:m="http://schemas.openxmlformats.org/officeDocument/2006/math">
                    <m:r>
                      <a:rPr lang="fr-FR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𝐑</m:t>
                    </m:r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D3E6F53-9352-0ABA-7A16-65EADBE8A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680" y="5147282"/>
                <a:ext cx="3770775" cy="917543"/>
              </a:xfrm>
              <a:prstGeom prst="roundRect">
                <a:avLst>
                  <a:gd name="adj" fmla="val 5128"/>
                </a:avLst>
              </a:prstGeom>
              <a:blipFill>
                <a:blip r:embed="rId4"/>
                <a:stretch>
                  <a:fillRect l="-334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6F24D42-B064-7049-82E0-BF43061AA280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4915077" y="4635521"/>
            <a:ext cx="384720" cy="511761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75590A5-1146-C723-5F90-431A2522C9E8}"/>
              </a:ext>
            </a:extLst>
          </p:cNvPr>
          <p:cNvSpPr/>
          <p:nvPr/>
        </p:nvSpPr>
        <p:spPr>
          <a:xfrm>
            <a:off x="4915077" y="4096617"/>
            <a:ext cx="769440" cy="53890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1">
                <a:extLst>
                  <a:ext uri="{FF2B5EF4-FFF2-40B4-BE49-F238E27FC236}">
                    <a16:creationId xmlns:a16="http://schemas.microsoft.com/office/drawing/2014/main" id="{ED01A418-83F1-AF53-9107-4F8FB4D6A8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2006" y="4366069"/>
                <a:ext cx="3790406" cy="1902166"/>
              </a:xfrm>
              <a:prstGeom prst="roundRect">
                <a:avLst>
                  <a:gd name="adj" fmla="val 5303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r-FR" sz="1800" b="1" dirty="0"/>
                  <a:t>Algorithme : </a:t>
                </a:r>
                <a:r>
                  <a:rPr lang="fr-FR" sz="1800" dirty="0"/>
                  <a:t>Filtre de Kalman d’ensemble stochastique</a:t>
                </a:r>
                <a:r>
                  <a:rPr lang="fr-FR" sz="1800" baseline="30000" dirty="0"/>
                  <a:t>[4]</a:t>
                </a:r>
                <a:r>
                  <a:rPr lang="fr-FR" sz="1800" dirty="0"/>
                  <a:t> </a:t>
                </a:r>
              </a:p>
              <a:p>
                <a:pPr marL="0" indent="0">
                  <a:buNone/>
                </a:pPr>
                <a:r>
                  <a:rPr lang="fr-FR" sz="1600" dirty="0"/>
                  <a:t>  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=500</m:t>
                    </m:r>
                  </m:oMath>
                </a14:m>
                <a:r>
                  <a:rPr lang="fr-FR" sz="1600" dirty="0"/>
                  <a:t> membres</a:t>
                </a:r>
              </a:p>
              <a:p>
                <a:pPr marL="0" indent="0">
                  <a:buNone/>
                </a:pPr>
                <a:r>
                  <a:rPr lang="fr-FR" sz="1600" dirty="0"/>
                  <a:t>   - Anamorphose</a:t>
                </a:r>
                <a:r>
                  <a:rPr lang="fr-FR" sz="1600" baseline="30000" dirty="0"/>
                  <a:t>[5]</a:t>
                </a:r>
                <a:r>
                  <a:rPr lang="fr-FR" sz="1600" dirty="0"/>
                  <a:t>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⁡(</m:t>
                    </m:r>
                    <m:acc>
                      <m:accPr>
                        <m:chr m:val="̅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       </a:t>
                </a:r>
              </a:p>
              <a:p>
                <a:pPr marL="0" indent="0">
                  <a:buNone/>
                </a:pPr>
                <a:r>
                  <a:rPr lang="fr-FR" sz="1600" dirty="0"/>
                  <a:t>                                    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fr-FR" sz="1600" dirty="0"/>
                  <a:t> ppm</a:t>
                </a:r>
              </a:p>
            </p:txBody>
          </p:sp>
        </mc:Choice>
        <mc:Fallback xmlns="">
          <p:sp>
            <p:nvSpPr>
              <p:cNvPr id="7" name="Espace réservé du contenu 1">
                <a:extLst>
                  <a:ext uri="{FF2B5EF4-FFF2-40B4-BE49-F238E27FC236}">
                    <a16:creationId xmlns:a16="http://schemas.microsoft.com/office/drawing/2014/main" id="{ED01A418-83F1-AF53-9107-4F8FB4D6A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006" y="4366069"/>
                <a:ext cx="3790406" cy="1902166"/>
              </a:xfrm>
              <a:prstGeom prst="roundRect">
                <a:avLst>
                  <a:gd name="adj" fmla="val 5303"/>
                </a:avLst>
              </a:prstGeom>
              <a:blipFill>
                <a:blip r:embed="rId5"/>
                <a:stretch>
                  <a:fillRect l="-332"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E495476-BD85-5D1B-C78E-8CB72924192F}"/>
              </a:ext>
            </a:extLst>
          </p:cNvPr>
          <p:cNvCxnSpPr>
            <a:cxnSpLocks/>
          </p:cNvCxnSpPr>
          <p:nvPr/>
        </p:nvCxnSpPr>
        <p:spPr>
          <a:xfrm flipH="1" flipV="1">
            <a:off x="6350000" y="3949700"/>
            <a:ext cx="672006" cy="685821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AABD8429-9B0C-B37B-F8E5-B49B286353D7}"/>
              </a:ext>
            </a:extLst>
          </p:cNvPr>
          <p:cNvSpPr txBox="1"/>
          <p:nvPr/>
        </p:nvSpPr>
        <p:spPr>
          <a:xfrm>
            <a:off x="1127051" y="6533575"/>
            <a:ext cx="10228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[4] Burgers et al. (1998) ; [5] Liu et al. (2017); </a:t>
            </a:r>
            <a:r>
              <a:rPr lang="fr-FR" sz="1400" dirty="0" err="1">
                <a:solidFill>
                  <a:schemeClr val="bg2">
                    <a:lumMod val="50000"/>
                  </a:schemeClr>
                </a:solidFill>
              </a:rPr>
              <a:t>Defforge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 et al. (2021).</a:t>
            </a:r>
          </a:p>
        </p:txBody>
      </p:sp>
    </p:spTree>
    <p:extLst>
      <p:ext uri="{BB962C8B-B14F-4D97-AF65-F5344CB8AC3E}">
        <p14:creationId xmlns:p14="http://schemas.microsoft.com/office/powerpoint/2010/main" val="160206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7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Application au cas MUST </a:t>
            </a:r>
            <a:endParaRPr lang="fr-FR" dirty="0"/>
          </a:p>
          <a:p>
            <a:pPr lvl="1">
              <a:buClr>
                <a:schemeClr val="tx1"/>
              </a:buClr>
            </a:pPr>
            <a:r>
              <a:rPr lang="fr-FR" b="1" dirty="0"/>
              <a:t>Réseau d’observations : </a:t>
            </a:r>
            <a:r>
              <a:rPr lang="fr-FR" dirty="0"/>
              <a:t>13 capteurs de concentration répartis sur 4 mâts (</a:t>
            </a:r>
            <a:r>
              <a:rPr lang="fr-FR" dirty="0" err="1"/>
              <a:t>Defforge</a:t>
            </a:r>
            <a:r>
              <a:rPr lang="fr-FR" dirty="0"/>
              <a:t> et al. 2021)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8FE0E5-27CE-EAD4-6466-33F012472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32"/>
          <a:stretch/>
        </p:blipFill>
        <p:spPr>
          <a:xfrm>
            <a:off x="2714628" y="2220025"/>
            <a:ext cx="5120167" cy="42586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E61927-E1C2-C8E4-6513-5725D71E4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6" t="37349" b="35862"/>
          <a:stretch/>
        </p:blipFill>
        <p:spPr>
          <a:xfrm>
            <a:off x="7834795" y="2545405"/>
            <a:ext cx="2695736" cy="13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92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Application au cas MUST</a:t>
                </a:r>
                <a:endParaRPr lang="fr-FR" dirty="0"/>
              </a:p>
              <a:p>
                <a:pPr lvl="1">
                  <a:buClr>
                    <a:schemeClr val="tx1"/>
                  </a:buClr>
                </a:pPr>
                <a:r>
                  <a:rPr lang="fr-FR" b="1" dirty="0"/>
                  <a:t>Erreur d’observation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fr-FR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𝑒𝑟𝑟𝑒𝑢𝑟</m:t>
                    </m:r>
                    <m:r>
                      <a:rPr lang="fr-FR" b="0" i="1" smtClean="0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𝑚𝑒𝑠𝑢𝑟𝑒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𝑒𝑟𝑟𝑒𝑢𝑟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𝑙𝑖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é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 à 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𝑙𝑎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𝑣𝑎𝑟𝑖𝑎𝑏𝑖𝑙𝑖𝑡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é </m:t>
                    </m:r>
                    <m:r>
                      <a:rPr lang="fr-FR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𝑖𝑛𝑡𝑒𝑟𝑛𝑒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4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76457F23-6A08-973F-70CD-5F290E0BE51F}"/>
              </a:ext>
            </a:extLst>
          </p:cNvPr>
          <p:cNvSpPr/>
          <p:nvPr/>
        </p:nvSpPr>
        <p:spPr>
          <a:xfrm rot="5400000">
            <a:off x="4815068" y="1354265"/>
            <a:ext cx="133110" cy="169569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5A0991D7-CAC8-9654-5EC1-57FDCEB4A2F6}"/>
              </a:ext>
            </a:extLst>
          </p:cNvPr>
          <p:cNvSpPr/>
          <p:nvPr/>
        </p:nvSpPr>
        <p:spPr>
          <a:xfrm rot="5400000">
            <a:off x="7936704" y="259810"/>
            <a:ext cx="133112" cy="390193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570C96-A967-B1EC-8028-594D6F97A4B6}"/>
              </a:ext>
            </a:extLst>
          </p:cNvPr>
          <p:cNvSpPr txBox="1"/>
          <p:nvPr/>
        </p:nvSpPr>
        <p:spPr>
          <a:xfrm>
            <a:off x="3988824" y="2277336"/>
            <a:ext cx="1695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i="1" dirty="0"/>
              <a:t>Inconnue pour capteurs utilisés pendant la campagne MUST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3AA510-6BA5-01E0-FF00-8C86BCB2AD2A}"/>
              </a:ext>
            </a:extLst>
          </p:cNvPr>
          <p:cNvSpPr txBox="1"/>
          <p:nvPr/>
        </p:nvSpPr>
        <p:spPr>
          <a:xfrm>
            <a:off x="6007756" y="2277336"/>
            <a:ext cx="399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i="1" dirty="0"/>
              <a:t>Estimation via l’approche bootstrap sur les données expérimentales</a:t>
            </a:r>
          </a:p>
        </p:txBody>
      </p:sp>
    </p:spTree>
    <p:extLst>
      <p:ext uri="{BB962C8B-B14F-4D97-AF65-F5344CB8AC3E}">
        <p14:creationId xmlns:p14="http://schemas.microsoft.com/office/powerpoint/2010/main" val="277485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D90E11A-70D9-473A-B9F9-81928343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5232" y="2013202"/>
            <a:ext cx="5206082" cy="2778246"/>
          </a:xfrm>
          <a:custGeom>
            <a:avLst/>
            <a:gdLst>
              <a:gd name="connsiteX0" fmla="*/ 3870348 w 5495677"/>
              <a:gd name="connsiteY0" fmla="*/ 2300881 h 2932789"/>
              <a:gd name="connsiteX1" fmla="*/ 3870348 w 5495677"/>
              <a:gd name="connsiteY1" fmla="*/ 2435031 h 2932789"/>
              <a:gd name="connsiteX2" fmla="*/ 3440886 w 5495677"/>
              <a:gd name="connsiteY2" fmla="*/ 2435031 h 2932789"/>
              <a:gd name="connsiteX3" fmla="*/ 3440886 w 5495677"/>
              <a:gd name="connsiteY3" fmla="*/ 2905095 h 2932789"/>
              <a:gd name="connsiteX4" fmla="*/ 5465617 w 5495677"/>
              <a:gd name="connsiteY4" fmla="*/ 2905095 h 2932789"/>
              <a:gd name="connsiteX5" fmla="*/ 5465617 w 5495677"/>
              <a:gd name="connsiteY5" fmla="*/ 2435031 h 2932789"/>
              <a:gd name="connsiteX6" fmla="*/ 5416249 w 5495677"/>
              <a:gd name="connsiteY6" fmla="*/ 2435031 h 2932789"/>
              <a:gd name="connsiteX7" fmla="*/ 5416249 w 5495677"/>
              <a:gd name="connsiteY7" fmla="*/ 2300881 h 2932789"/>
              <a:gd name="connsiteX8" fmla="*/ 0 w 5495677"/>
              <a:gd name="connsiteY8" fmla="*/ 0 h 2932789"/>
              <a:gd name="connsiteX9" fmla="*/ 5495677 w 5495677"/>
              <a:gd name="connsiteY9" fmla="*/ 0 h 2932789"/>
              <a:gd name="connsiteX10" fmla="*/ 5495677 w 5495677"/>
              <a:gd name="connsiteY10" fmla="*/ 2932789 h 2932789"/>
              <a:gd name="connsiteX11" fmla="*/ 0 w 5495677"/>
              <a:gd name="connsiteY11" fmla="*/ 2932789 h 2932789"/>
              <a:gd name="connsiteX12" fmla="*/ 0 w 5495677"/>
              <a:gd name="connsiteY12" fmla="*/ 2691602 h 2932789"/>
              <a:gd name="connsiteX13" fmla="*/ 564620 w 5495677"/>
              <a:gd name="connsiteY13" fmla="*/ 2691602 h 2932789"/>
              <a:gd name="connsiteX14" fmla="*/ 564620 w 5495677"/>
              <a:gd name="connsiteY14" fmla="*/ 1917127 h 2932789"/>
              <a:gd name="connsiteX15" fmla="*/ 0 w 5495677"/>
              <a:gd name="connsiteY15" fmla="*/ 1917127 h 293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95677" h="2932789">
                <a:moveTo>
                  <a:pt x="3870348" y="2300881"/>
                </a:moveTo>
                <a:lnTo>
                  <a:pt x="3870348" y="2435031"/>
                </a:lnTo>
                <a:lnTo>
                  <a:pt x="3440886" y="2435031"/>
                </a:lnTo>
                <a:lnTo>
                  <a:pt x="3440886" y="2905095"/>
                </a:lnTo>
                <a:lnTo>
                  <a:pt x="5465617" y="2905095"/>
                </a:lnTo>
                <a:lnTo>
                  <a:pt x="5465617" y="2435031"/>
                </a:lnTo>
                <a:lnTo>
                  <a:pt x="5416249" y="2435031"/>
                </a:lnTo>
                <a:lnTo>
                  <a:pt x="5416249" y="2300881"/>
                </a:lnTo>
                <a:close/>
                <a:moveTo>
                  <a:pt x="0" y="0"/>
                </a:moveTo>
                <a:lnTo>
                  <a:pt x="5495677" y="0"/>
                </a:lnTo>
                <a:lnTo>
                  <a:pt x="5495677" y="2932789"/>
                </a:lnTo>
                <a:lnTo>
                  <a:pt x="0" y="2932789"/>
                </a:lnTo>
                <a:lnTo>
                  <a:pt x="0" y="2691602"/>
                </a:lnTo>
                <a:lnTo>
                  <a:pt x="564620" y="2691602"/>
                </a:lnTo>
                <a:lnTo>
                  <a:pt x="564620" y="1917127"/>
                </a:lnTo>
                <a:lnTo>
                  <a:pt x="0" y="1917127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84F20F-9C40-0A48-2C1D-C82F81B04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8" t="76482"/>
          <a:stretch/>
        </p:blipFill>
        <p:spPr>
          <a:xfrm>
            <a:off x="6783212" y="4100291"/>
            <a:ext cx="1938720" cy="660429"/>
          </a:xfrm>
          <a:custGeom>
            <a:avLst/>
            <a:gdLst>
              <a:gd name="connsiteX0" fmla="*/ 1353603 w 2024731"/>
              <a:gd name="connsiteY0" fmla="*/ 83457 h 689729"/>
              <a:gd name="connsiteX1" fmla="*/ 1353603 w 2024731"/>
              <a:gd name="connsiteY1" fmla="*/ 383494 h 689729"/>
              <a:gd name="connsiteX2" fmla="*/ 1739365 w 2024731"/>
              <a:gd name="connsiteY2" fmla="*/ 383494 h 689729"/>
              <a:gd name="connsiteX3" fmla="*/ 1739365 w 2024731"/>
              <a:gd name="connsiteY3" fmla="*/ 83457 h 689729"/>
              <a:gd name="connsiteX4" fmla="*/ 444500 w 2024731"/>
              <a:gd name="connsiteY4" fmla="*/ 0 h 689729"/>
              <a:gd name="connsiteX5" fmla="*/ 2024731 w 2024731"/>
              <a:gd name="connsiteY5" fmla="*/ 0 h 689729"/>
              <a:gd name="connsiteX6" fmla="*/ 2024731 w 2024731"/>
              <a:gd name="connsiteY6" fmla="*/ 689729 h 689729"/>
              <a:gd name="connsiteX7" fmla="*/ 0 w 2024731"/>
              <a:gd name="connsiteY7" fmla="*/ 689729 h 689729"/>
              <a:gd name="connsiteX8" fmla="*/ 0 w 2024731"/>
              <a:gd name="connsiteY8" fmla="*/ 190500 h 689729"/>
              <a:gd name="connsiteX9" fmla="*/ 444500 w 2024731"/>
              <a:gd name="connsiteY9" fmla="*/ 190500 h 68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4731" h="689729">
                <a:moveTo>
                  <a:pt x="1353603" y="83457"/>
                </a:moveTo>
                <a:lnTo>
                  <a:pt x="1353603" y="383494"/>
                </a:lnTo>
                <a:lnTo>
                  <a:pt x="1739365" y="383494"/>
                </a:lnTo>
                <a:lnTo>
                  <a:pt x="1739365" y="83457"/>
                </a:lnTo>
                <a:close/>
                <a:moveTo>
                  <a:pt x="444500" y="0"/>
                </a:moveTo>
                <a:lnTo>
                  <a:pt x="2024731" y="0"/>
                </a:lnTo>
                <a:lnTo>
                  <a:pt x="2024731" y="689729"/>
                </a:lnTo>
                <a:lnTo>
                  <a:pt x="0" y="689729"/>
                </a:lnTo>
                <a:lnTo>
                  <a:pt x="0" y="190500"/>
                </a:lnTo>
                <a:lnTo>
                  <a:pt x="444500" y="190500"/>
                </a:lnTo>
                <a:close/>
              </a:path>
            </a:pathLst>
          </a:custGeom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250D650A-D064-AFFD-CCD3-2E996EFE8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tabLst>
                <a:tab pos="467772" algn="l"/>
              </a:tabLst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Spécificités de la dispersion à micro-échelle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Contexte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1B0FEC78-D2C3-E198-90E2-DC863210085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552501" y="2351225"/>
            <a:ext cx="3182228" cy="245937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DF2CF9B-41A4-1EA2-8B6A-0005E63CE9C6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783212" y="2351225"/>
            <a:ext cx="1951517" cy="72248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space réservé du contenu 1">
            <a:extLst>
              <a:ext uri="{FF2B5EF4-FFF2-40B4-BE49-F238E27FC236}">
                <a16:creationId xmlns:a16="http://schemas.microsoft.com/office/drawing/2014/main" id="{6E86563D-2132-8DC8-EE58-4628AFF1EA76}"/>
              </a:ext>
            </a:extLst>
          </p:cNvPr>
          <p:cNvSpPr txBox="1">
            <a:spLocks/>
          </p:cNvSpPr>
          <p:nvPr/>
        </p:nvSpPr>
        <p:spPr>
          <a:xfrm>
            <a:off x="2877186" y="5472519"/>
            <a:ext cx="6439216" cy="848594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Nécessité d’intégrer ces phénomènes complexes dans les modèles de dispersion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5C58069E-EECF-8836-63F8-3C9324F3B103}"/>
              </a:ext>
            </a:extLst>
          </p:cNvPr>
          <p:cNvSpPr txBox="1">
            <a:spLocks/>
          </p:cNvSpPr>
          <p:nvPr/>
        </p:nvSpPr>
        <p:spPr>
          <a:xfrm>
            <a:off x="8734729" y="1926928"/>
            <a:ext cx="2832982" cy="848594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+mj-lt"/>
              <a:buAutoNum type="arabicPeriod" startAt="3"/>
            </a:pPr>
            <a:r>
              <a:rPr lang="fr-FR" sz="1800" b="1" dirty="0">
                <a:solidFill>
                  <a:schemeClr val="tx1"/>
                </a:solidFill>
                <a:latin typeface="+mn-lt"/>
              </a:rPr>
              <a:t>Le caractère turbulent de l’écoulement</a:t>
            </a:r>
          </a:p>
        </p:txBody>
      </p:sp>
    </p:spTree>
    <p:extLst>
      <p:ext uri="{BB962C8B-B14F-4D97-AF65-F5344CB8AC3E}">
        <p14:creationId xmlns:p14="http://schemas.microsoft.com/office/powerpoint/2010/main" val="39418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1623960" cy="3495309"/>
              </a:xfrm>
            </p:spPr>
            <p:txBody>
              <a:bodyPr/>
              <a:lstStyle/>
              <a:p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Application au cas MUST</a:t>
                </a:r>
                <a:endParaRPr lang="fr-FR" dirty="0"/>
              </a:p>
              <a:p>
                <a:pPr lvl="1">
                  <a:buClr>
                    <a:schemeClr val="tx1"/>
                  </a:buClr>
                </a:pPr>
                <a:r>
                  <a:rPr lang="fr-FR" b="1" dirty="0"/>
                  <a:t>Estimation bootstrap de la matrice de covariance d’erreur d’observation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Cov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1623960" cy="3495309"/>
              </a:xfrm>
              <a:blipFill>
                <a:blip r:embed="rId2"/>
                <a:stretch>
                  <a:fillRect l="-654" t="-14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7203BD-BDF9-F5B7-3C91-FF76B8EF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 r="45412"/>
          <a:stretch/>
        </p:blipFill>
        <p:spPr>
          <a:xfrm>
            <a:off x="4125791" y="2677582"/>
            <a:ext cx="4996401" cy="3495309"/>
          </a:xfrm>
          <a:custGeom>
            <a:avLst/>
            <a:gdLst>
              <a:gd name="connsiteX0" fmla="*/ 0 w 4996401"/>
              <a:gd name="connsiteY0" fmla="*/ 0 h 3495309"/>
              <a:gd name="connsiteX1" fmla="*/ 649409 w 4996401"/>
              <a:gd name="connsiteY1" fmla="*/ 0 h 3495309"/>
              <a:gd name="connsiteX2" fmla="*/ 649409 w 4996401"/>
              <a:gd name="connsiteY2" fmla="*/ 129118 h 3495309"/>
              <a:gd name="connsiteX3" fmla="*/ 1297109 w 4996401"/>
              <a:gd name="connsiteY3" fmla="*/ 129118 h 3495309"/>
              <a:gd name="connsiteX4" fmla="*/ 1297109 w 4996401"/>
              <a:gd name="connsiteY4" fmla="*/ 0 h 3495309"/>
              <a:gd name="connsiteX5" fmla="*/ 4996401 w 4996401"/>
              <a:gd name="connsiteY5" fmla="*/ 0 h 3495309"/>
              <a:gd name="connsiteX6" fmla="*/ 4996401 w 4996401"/>
              <a:gd name="connsiteY6" fmla="*/ 3495309 h 3495309"/>
              <a:gd name="connsiteX7" fmla="*/ 0 w 4996401"/>
              <a:gd name="connsiteY7" fmla="*/ 3495309 h 349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6401" h="3495309">
                <a:moveTo>
                  <a:pt x="0" y="0"/>
                </a:moveTo>
                <a:lnTo>
                  <a:pt x="649409" y="0"/>
                </a:lnTo>
                <a:lnTo>
                  <a:pt x="649409" y="129118"/>
                </a:lnTo>
                <a:lnTo>
                  <a:pt x="1297109" y="129118"/>
                </a:lnTo>
                <a:lnTo>
                  <a:pt x="1297109" y="0"/>
                </a:lnTo>
                <a:lnTo>
                  <a:pt x="4996401" y="0"/>
                </a:lnTo>
                <a:lnTo>
                  <a:pt x="4996401" y="3495309"/>
                </a:lnTo>
                <a:lnTo>
                  <a:pt x="0" y="3495309"/>
                </a:lnTo>
                <a:close/>
              </a:path>
            </a:pathLst>
          </a:cu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4CEE5E6-68A5-0EEA-259D-B56916599943}"/>
              </a:ext>
            </a:extLst>
          </p:cNvPr>
          <p:cNvSpPr/>
          <p:nvPr/>
        </p:nvSpPr>
        <p:spPr>
          <a:xfrm>
            <a:off x="9221188" y="3559351"/>
            <a:ext cx="2594093" cy="1268736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Prise en compte des corrélations spatiales des erreurs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5D67728-8868-7425-D2FD-D33C0E99E5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32"/>
          <a:stretch/>
        </p:blipFill>
        <p:spPr>
          <a:xfrm>
            <a:off x="240311" y="2654973"/>
            <a:ext cx="3533955" cy="29393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F68D7F-C175-9D3F-F5B5-A6BCD0E22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6" t="37349" b="35862"/>
          <a:stretch/>
        </p:blipFill>
        <p:spPr>
          <a:xfrm>
            <a:off x="1777895" y="5492048"/>
            <a:ext cx="1836116" cy="9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27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Application au cas MUST</a:t>
            </a:r>
            <a:endParaRPr lang="fr-FR" sz="200" dirty="0"/>
          </a:p>
          <a:p>
            <a:pPr marL="399363" lvl="1" indent="0">
              <a:buNone/>
            </a:pPr>
            <a:endParaRPr lang="fr-FR" sz="200" u="sng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B4392B5-193A-4937-D55E-5368721F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17" y="2684665"/>
            <a:ext cx="8561553" cy="202224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5590A5-1146-C723-5F90-431A2522C9E8}"/>
              </a:ext>
            </a:extLst>
          </p:cNvPr>
          <p:cNvSpPr/>
          <p:nvPr/>
        </p:nvSpPr>
        <p:spPr>
          <a:xfrm>
            <a:off x="4915077" y="4096617"/>
            <a:ext cx="769440" cy="53890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2977F4-1A4A-A0DB-B53B-431ED5CACAEA}"/>
              </a:ext>
            </a:extLst>
          </p:cNvPr>
          <p:cNvSpPr/>
          <p:nvPr/>
        </p:nvSpPr>
        <p:spPr>
          <a:xfrm>
            <a:off x="5317982" y="4687818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395DE-C9B5-8DE5-C8F3-A1FFBFB7D0BB}"/>
              </a:ext>
            </a:extLst>
          </p:cNvPr>
          <p:cNvSpPr txBox="1"/>
          <p:nvPr/>
        </p:nvSpPr>
        <p:spPr>
          <a:xfrm>
            <a:off x="5317982" y="4635521"/>
            <a:ext cx="39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✓</a:t>
            </a:r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F8A5839-F3B9-B873-1C1C-72854775FDE2}"/>
              </a:ext>
            </a:extLst>
          </p:cNvPr>
          <p:cNvSpPr/>
          <p:nvPr/>
        </p:nvSpPr>
        <p:spPr>
          <a:xfrm>
            <a:off x="6028100" y="2246780"/>
            <a:ext cx="3358788" cy="561259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4000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/>
                </a:solidFill>
              </a:rPr>
              <a:t>Quelle est l’erreur du modèle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F10B9E-241C-E7E4-55AF-E742FC33386B}"/>
              </a:ext>
            </a:extLst>
          </p:cNvPr>
          <p:cNvSpPr/>
          <p:nvPr/>
        </p:nvSpPr>
        <p:spPr>
          <a:xfrm>
            <a:off x="4915077" y="2615215"/>
            <a:ext cx="769440" cy="43201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4F8D900-0321-A01E-6CBB-B9E2ADE2F73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684517" y="2527410"/>
            <a:ext cx="343583" cy="15725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7704351" cy="5214972"/>
              </a:xfrm>
            </p:spPr>
            <p:txBody>
              <a:bodyPr/>
              <a:lstStyle/>
              <a:p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Application au cas MUST</a:t>
                </a:r>
                <a:endParaRPr lang="fr-FR" dirty="0"/>
              </a:p>
              <a:p>
                <a:pPr lvl="1">
                  <a:buClr>
                    <a:schemeClr val="tx1"/>
                  </a:buClr>
                </a:pPr>
                <a:r>
                  <a:rPr lang="fr-FR" b="1" dirty="0"/>
                  <a:t>Prise en compte de l’erreur modèle</a:t>
                </a:r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fr-FR" dirty="0"/>
                  <a:t>Étape de prévision de l’</a:t>
                </a:r>
                <a:r>
                  <a:rPr lang="fr-FR" dirty="0" err="1"/>
                  <a:t>EnKF</a:t>
                </a:r>
                <a:r>
                  <a:rPr lang="fr-FR" dirty="0"/>
                  <a:t> :</a:t>
                </a:r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fr-FR" dirty="0"/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fr-FR" dirty="0"/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fr-FR" sz="1000" dirty="0"/>
              </a:p>
              <a:p>
                <a:pPr marL="914377" lvl="2" indent="0">
                  <a:buClr>
                    <a:schemeClr val="tx1"/>
                  </a:buClr>
                  <a:buNone/>
                </a:pPr>
                <a:r>
                  <a:rPr lang="fr-FR" dirty="0"/>
                  <a:t>Avec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= Une réalisation indépendante du modèle  POD—</a:t>
                </a:r>
                <a:r>
                  <a:rPr lang="fr-FR" dirty="0" err="1"/>
                  <a:t>GPRs</a:t>
                </a:r>
                <a:endParaRPr lang="fr-FR" sz="1800" b="1" dirty="0"/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7704351" cy="5214972"/>
              </a:xfrm>
              <a:blipFill>
                <a:blip r:embed="rId3"/>
                <a:stretch>
                  <a:fillRect l="-987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63BC9C9-A7B2-F151-B352-5E843C8D9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/>
        </p:blipFill>
        <p:spPr>
          <a:xfrm>
            <a:off x="7944662" y="1194825"/>
            <a:ext cx="3911581" cy="381779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9100BFF-28C0-DB54-9810-08EA14B93FF8}"/>
              </a:ext>
            </a:extLst>
          </p:cNvPr>
          <p:cNvSpPr/>
          <p:nvPr/>
        </p:nvSpPr>
        <p:spPr>
          <a:xfrm>
            <a:off x="504124" y="4620014"/>
            <a:ext cx="7596889" cy="1180618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Prend en compte : erreur de régression + erreur liée à la variabilité interne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0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Intègre les corrélations spatiales des erreurs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9E3627-316F-8100-EBFD-D6C899D79391}"/>
                  </a:ext>
                </a:extLst>
              </p:cNvPr>
              <p:cNvSpPr/>
              <p:nvPr/>
            </p:nvSpPr>
            <p:spPr>
              <a:xfrm>
                <a:off x="1793081" y="2762203"/>
                <a:ext cx="3905204" cy="6667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</m:acc>
                        </m:e>
                        <m:sub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sup>
                          </m:sSubSup>
                        </m:e>
                      </m:d>
                      <m:r>
                        <a:rPr lang="fr-FR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1≤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9E3627-316F-8100-EBFD-D6C899D79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081" y="2762203"/>
                <a:ext cx="3905204" cy="6667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48783D2F-A036-362F-D025-B1C0353C6B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7" t="27821" b="40069"/>
          <a:stretch/>
        </p:blipFill>
        <p:spPr>
          <a:xfrm>
            <a:off x="8699849" y="5012623"/>
            <a:ext cx="2989615" cy="1180618"/>
          </a:xfrm>
          <a:prstGeom prst="rect">
            <a:avLst/>
          </a:prstGeom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CAFE4FFD-91EC-33EC-5208-5E505400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64491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Assimilation de données</a:t>
            </a:r>
          </a:p>
        </p:txBody>
      </p:sp>
    </p:spTree>
    <p:extLst>
      <p:ext uri="{BB962C8B-B14F-4D97-AF65-F5344CB8AC3E}">
        <p14:creationId xmlns:p14="http://schemas.microsoft.com/office/powerpoint/2010/main" val="2838927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EB4392B5-193A-4937-D55E-5368721F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17" y="2684665"/>
            <a:ext cx="8561553" cy="202224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Application au cas MUST</a:t>
            </a:r>
            <a:endParaRPr lang="fr-FR" dirty="0"/>
          </a:p>
          <a:p>
            <a:pPr lvl="1">
              <a:buClr>
                <a:schemeClr val="tx1"/>
              </a:buClr>
            </a:pPr>
            <a:r>
              <a:rPr lang="fr-FR" b="1" dirty="0"/>
              <a:t>Quelles sont les incertitudes en jeu ?</a:t>
            </a:r>
            <a:endParaRPr lang="fr-FR" sz="200" dirty="0"/>
          </a:p>
          <a:p>
            <a:endParaRPr lang="fr-FR" dirty="0"/>
          </a:p>
          <a:p>
            <a:pPr lvl="1">
              <a:buClr>
                <a:schemeClr val="tx1"/>
              </a:buClr>
            </a:pPr>
            <a:endParaRPr lang="fr-FR" sz="200" dirty="0"/>
          </a:p>
          <a:p>
            <a:pPr marL="399363" lvl="1" indent="0">
              <a:buNone/>
            </a:pPr>
            <a:endParaRPr lang="fr-FR" sz="200" u="sng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D3E6F53-9352-0ABA-7A16-65EADBE8A1D4}"/>
                  </a:ext>
                </a:extLst>
              </p:cNvPr>
              <p:cNvSpPr/>
              <p:nvPr/>
            </p:nvSpPr>
            <p:spPr>
              <a:xfrm>
                <a:off x="634300" y="5149483"/>
                <a:ext cx="8561553" cy="1140650"/>
              </a:xfrm>
              <a:prstGeom prst="roundRect">
                <a:avLst>
                  <a:gd name="adj" fmla="val 5128"/>
                </a:avLst>
              </a:prstGeom>
              <a:solidFill>
                <a:srgbClr val="E3E5E4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00050" indent="-400050">
                  <a:buFont typeface="Courier New" panose="02070309020205020404" pitchFamily="49" charset="0"/>
                  <a:buChar char="o"/>
                </a:pPr>
                <a:r>
                  <a:rPr lang="fr-FR" sz="1800" dirty="0">
                    <a:solidFill>
                      <a:schemeClr val="tx1"/>
                    </a:solidFill>
                  </a:rPr>
                  <a:t>Quelle incertitude ? Micro-climatologie : </a:t>
                </a:r>
                <a14:m>
                  <m:oMath xmlns:m="http://schemas.openxmlformats.org/officeDocument/2006/math"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𝑖𝑛𝑙𝑒𝑡</m:t>
                            </m:r>
                          </m:sub>
                          <m:sup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</m:e>
                    </m:d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=25°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  <m:sup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</m:e>
                    </m:d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0.09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 m/s</a:t>
                </a:r>
              </a:p>
              <a:p>
                <a:pPr marL="400050" indent="-400050">
                  <a:buFont typeface="Courier New" panose="02070309020205020404" pitchFamily="49" charset="0"/>
                  <a:buChar char="o"/>
                </a:pPr>
                <a:endParaRPr lang="fr-FR" sz="1000" dirty="0">
                  <a:solidFill>
                    <a:schemeClr val="tx1"/>
                  </a:solidFill>
                </a:endParaRPr>
              </a:p>
              <a:p>
                <a:pPr marL="400050" indent="-400050">
                  <a:buFont typeface="Courier New" panose="02070309020205020404" pitchFamily="49" charset="0"/>
                  <a:buChar char="o"/>
                </a:pPr>
                <a:r>
                  <a:rPr lang="fr-FR" sz="1800" dirty="0">
                    <a:solidFill>
                      <a:schemeClr val="tx1"/>
                    </a:solidFill>
                  </a:rPr>
                  <a:t>Quelles valeurs des paramètres d’ébauche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p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𝑖𝑛𝑙𝑒𝑡</m:t>
                                </m:r>
                              </m:sub>
                              <m:sup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  <m:sup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D3E6F53-9352-0ABA-7A16-65EADBE8A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00" y="5149483"/>
                <a:ext cx="8561553" cy="1140650"/>
              </a:xfrm>
              <a:prstGeom prst="roundRect">
                <a:avLst>
                  <a:gd name="adj" fmla="val 5128"/>
                </a:avLst>
              </a:prstGeom>
              <a:blipFill>
                <a:blip r:embed="rId4"/>
                <a:stretch>
                  <a:fillRect l="-148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308C790D-C65E-2039-1255-4F10038C1147}"/>
              </a:ext>
            </a:extLst>
          </p:cNvPr>
          <p:cNvSpPr/>
          <p:nvPr/>
        </p:nvSpPr>
        <p:spPr>
          <a:xfrm>
            <a:off x="1783054" y="2702047"/>
            <a:ext cx="1538880" cy="53890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6F24D42-B064-7049-82E0-BF43061AA280}"/>
              </a:ext>
            </a:extLst>
          </p:cNvPr>
          <p:cNvCxnSpPr>
            <a:cxnSpLocks/>
          </p:cNvCxnSpPr>
          <p:nvPr/>
        </p:nvCxnSpPr>
        <p:spPr>
          <a:xfrm flipV="1">
            <a:off x="2058905" y="3240951"/>
            <a:ext cx="493589" cy="1908532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CFFE31F-BDB9-1A2D-A0D0-DBF1A5800A1A}"/>
              </a:ext>
            </a:extLst>
          </p:cNvPr>
          <p:cNvSpPr/>
          <p:nvPr/>
        </p:nvSpPr>
        <p:spPr>
          <a:xfrm>
            <a:off x="4915077" y="4096617"/>
            <a:ext cx="769440" cy="53890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8E78BC-28BA-507D-D237-86869FB41761}"/>
              </a:ext>
            </a:extLst>
          </p:cNvPr>
          <p:cNvSpPr/>
          <p:nvPr/>
        </p:nvSpPr>
        <p:spPr>
          <a:xfrm>
            <a:off x="5317982" y="4687818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B83391-AE28-A08E-56F3-21A64B38D657}"/>
              </a:ext>
            </a:extLst>
          </p:cNvPr>
          <p:cNvSpPr txBox="1"/>
          <p:nvPr/>
        </p:nvSpPr>
        <p:spPr>
          <a:xfrm>
            <a:off x="5317982" y="4635521"/>
            <a:ext cx="39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✓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98565C-6A85-EB44-A1FB-D73757808FED}"/>
              </a:ext>
            </a:extLst>
          </p:cNvPr>
          <p:cNvSpPr/>
          <p:nvPr/>
        </p:nvSpPr>
        <p:spPr>
          <a:xfrm>
            <a:off x="4915077" y="2615215"/>
            <a:ext cx="769440" cy="43201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37E359-E900-AAB9-9528-DDF85465664B}"/>
              </a:ext>
            </a:extLst>
          </p:cNvPr>
          <p:cNvSpPr/>
          <p:nvPr/>
        </p:nvSpPr>
        <p:spPr>
          <a:xfrm>
            <a:off x="5768222" y="2317593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FD8A725-E0E0-B41A-DBFB-AB7AB1681520}"/>
              </a:ext>
            </a:extLst>
          </p:cNvPr>
          <p:cNvSpPr txBox="1"/>
          <p:nvPr/>
        </p:nvSpPr>
        <p:spPr>
          <a:xfrm>
            <a:off x="5768222" y="2265296"/>
            <a:ext cx="39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✓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114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498A058-F889-56C2-F029-527FEC590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6" t="43635" b="41744"/>
          <a:stretch/>
        </p:blipFill>
        <p:spPr>
          <a:xfrm>
            <a:off x="10180589" y="3491083"/>
            <a:ext cx="1819687" cy="841632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Application au cas MUST</a:t>
            </a:r>
            <a:endParaRPr lang="fr-FR" dirty="0"/>
          </a:p>
          <a:p>
            <a:pPr lvl="1">
              <a:buClr>
                <a:schemeClr val="tx1"/>
              </a:buClr>
            </a:pPr>
            <a:r>
              <a:rPr lang="fr-FR" b="1" dirty="0"/>
              <a:t>Définition de l’ébauche :</a:t>
            </a:r>
            <a:r>
              <a:rPr lang="fr-FR" dirty="0"/>
              <a:t> Perturbation des mesures de </a:t>
            </a:r>
            <a:r>
              <a:rPr lang="fr-FR" b="1" dirty="0">
                <a:solidFill>
                  <a:srgbClr val="2600FF"/>
                </a:solidFill>
              </a:rPr>
              <a:t>référence</a:t>
            </a:r>
            <a:r>
              <a:rPr lang="fr-FR" dirty="0"/>
              <a:t> définies à la tour S et ASU</a:t>
            </a:r>
          </a:p>
          <a:p>
            <a:pPr marL="914400" lvl="2" indent="0">
              <a:spcBef>
                <a:spcPts val="600"/>
              </a:spcBef>
              <a:buClr>
                <a:schemeClr val="tx1"/>
              </a:buClr>
              <a:buNone/>
            </a:pPr>
            <a:endParaRPr lang="fr-FR" sz="1600" dirty="0">
              <a:ea typeface="Cambria Math" panose="02040503050406030204" pitchFamily="18" charset="0"/>
            </a:endParaRPr>
          </a:p>
          <a:p>
            <a:pPr lvl="1">
              <a:buClr>
                <a:schemeClr val="tx1"/>
              </a:buClr>
            </a:pPr>
            <a:endParaRPr lang="fr-FR" dirty="0"/>
          </a:p>
          <a:p>
            <a:pPr lvl="1">
              <a:buClr>
                <a:schemeClr val="tx1"/>
              </a:buClr>
            </a:pPr>
            <a:endParaRPr lang="fr-FR" dirty="0"/>
          </a:p>
          <a:p>
            <a:pPr>
              <a:buFont typeface="+mj-lt"/>
              <a:buAutoNum type="arabicPeriod" startAt="3"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10198826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1523548E-4C4B-13AB-607D-46BD437FA4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2" b="50297"/>
          <a:stretch/>
        </p:blipFill>
        <p:spPr>
          <a:xfrm>
            <a:off x="1548674" y="3225550"/>
            <a:ext cx="4215582" cy="252841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02E0F4A-9AE8-D5FF-3609-A717C9A53A80}"/>
              </a:ext>
            </a:extLst>
          </p:cNvPr>
          <p:cNvSpPr/>
          <p:nvPr/>
        </p:nvSpPr>
        <p:spPr>
          <a:xfrm>
            <a:off x="2001193" y="5824779"/>
            <a:ext cx="8191201" cy="666797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Est-ce que le système d’assimilation parvient à retrouver les paramètres de </a:t>
            </a:r>
            <a:r>
              <a:rPr lang="fr-FR" sz="1800" dirty="0" err="1">
                <a:solidFill>
                  <a:schemeClr val="tx1"/>
                </a:solidFill>
              </a:rPr>
              <a:t>CLs</a:t>
            </a:r>
            <a:r>
              <a:rPr lang="fr-FR" sz="1800" dirty="0">
                <a:solidFill>
                  <a:schemeClr val="tx1"/>
                </a:solidFill>
              </a:rPr>
              <a:t>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A4BE7F4-E5CF-2D9C-7285-0DD8A0586142}"/>
                  </a:ext>
                </a:extLst>
              </p:cNvPr>
              <p:cNvSpPr txBox="1"/>
              <p:nvPr/>
            </p:nvSpPr>
            <p:spPr>
              <a:xfrm>
                <a:off x="1099006" y="2199393"/>
                <a:ext cx="9525000" cy="976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fr-FR" sz="1800" i="1" smtClean="0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𝑖𝑛𝑙𝑒𝑡</m:t>
                                </m:r>
                              </m:sub>
                              <m:sup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𝑟𝑒𝑓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rgbClr val="26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=−41°</m:t>
                            </m:r>
                            <m:r>
                              <a:rPr lang="fr-FR" sz="1800" b="0" i="1" smtClean="0">
                                <a:solidFill>
                                  <a:srgbClr val="26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1800" i="1" smtClean="0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  <m:sup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𝑟𝑒𝑓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rgbClr val="26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=0.73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fr-FR" sz="1800" baseline="300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1800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800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8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𝑖𝑛𝑙𝑒𝑡</m:t>
                                </m:r>
                              </m:sub>
                              <m:sup>
                                <m:r>
                                  <a:rPr lang="fr-FR" sz="18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fr-FR" sz="18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25</m:t>
                            </m:r>
                            <m:r>
                              <a:rPr lang="fr-FR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°. </m:t>
                            </m:r>
                            <m:r>
                              <m:rPr>
                                <m:nor/>
                              </m:rPr>
                              <a:rPr lang="fr-FR" sz="18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  <m:sup>
                                <m:r>
                                  <a:rPr lang="fr-FR" sz="18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</m:t>
                            </m:r>
                            <m:r>
                              <m:rPr>
                                <m:nor/>
                              </m:rPr>
                              <a:rPr lang="fr-FR" sz="18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57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fr-FR" sz="1800" baseline="300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1800" dirty="0">
                    <a:ea typeface="Cambria Math" panose="02040503050406030204" pitchFamily="18" charset="0"/>
                  </a:rPr>
                  <a:t> </a:t>
                </a:r>
                <a:endParaRPr lang="fr-FR" sz="18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A4BE7F4-E5CF-2D9C-7285-0DD8A0586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006" y="2199393"/>
                <a:ext cx="9525000" cy="976614"/>
              </a:xfrm>
              <a:prstGeom prst="rect">
                <a:avLst/>
              </a:prstGeom>
              <a:blipFill>
                <a:blip r:embed="rId5"/>
                <a:stretch>
                  <a:fillRect t="-203846" b="-2910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C19E3019-F03A-986A-74DB-16DA69350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4" r="26402"/>
          <a:stretch/>
        </p:blipFill>
        <p:spPr>
          <a:xfrm>
            <a:off x="5861506" y="3114205"/>
            <a:ext cx="4215582" cy="2611487"/>
          </a:xfrm>
          <a:prstGeom prst="rect">
            <a:avLst/>
          </a:prstGeom>
        </p:spPr>
      </p:pic>
      <p:sp>
        <p:nvSpPr>
          <p:cNvPr id="34" name="Flèche droite à entaille 33">
            <a:extLst>
              <a:ext uri="{FF2B5EF4-FFF2-40B4-BE49-F238E27FC236}">
                <a16:creationId xmlns:a16="http://schemas.microsoft.com/office/drawing/2014/main" id="{FBC663BE-2BDD-F786-10F0-EDC2016749CC}"/>
              </a:ext>
            </a:extLst>
          </p:cNvPr>
          <p:cNvSpPr/>
          <p:nvPr/>
        </p:nvSpPr>
        <p:spPr>
          <a:xfrm flipH="1">
            <a:off x="3740985" y="4072545"/>
            <a:ext cx="248446" cy="206202"/>
          </a:xfrm>
          <a:prstGeom prst="notch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à entaille 32">
            <a:extLst>
              <a:ext uri="{FF2B5EF4-FFF2-40B4-BE49-F238E27FC236}">
                <a16:creationId xmlns:a16="http://schemas.microsoft.com/office/drawing/2014/main" id="{9E549F16-21B1-8E56-A023-097FC5E126C1}"/>
              </a:ext>
            </a:extLst>
          </p:cNvPr>
          <p:cNvSpPr/>
          <p:nvPr/>
        </p:nvSpPr>
        <p:spPr>
          <a:xfrm>
            <a:off x="8044653" y="3941559"/>
            <a:ext cx="361134" cy="206202"/>
          </a:xfrm>
          <a:prstGeom prst="notch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5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3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644707E7-D1C1-A939-B1F2-82A12569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6" t="43635" b="35000"/>
          <a:stretch/>
        </p:blipFill>
        <p:spPr>
          <a:xfrm>
            <a:off x="10084268" y="2641333"/>
            <a:ext cx="1819687" cy="122985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40BD9AE3-49C4-F456-80E7-0B6225B86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0" y="1263697"/>
            <a:ext cx="11519889" cy="521497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du système d’assimilation</a:t>
            </a:r>
          </a:p>
          <a:p>
            <a:pPr lvl="1">
              <a:buClr>
                <a:schemeClr val="tx1"/>
              </a:buClr>
            </a:pPr>
            <a:r>
              <a:rPr lang="fr-FR" b="1" dirty="0"/>
              <a:t>Estimation du vecteur de contrôle</a:t>
            </a:r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sz="1000" b="1" dirty="0"/>
          </a:p>
          <a:p>
            <a:pPr lvl="1">
              <a:buClr>
                <a:schemeClr val="tx1"/>
              </a:buClr>
            </a:pPr>
            <a:r>
              <a:rPr lang="fr-FR" b="1" dirty="0"/>
              <a:t>Coût computationnel : </a:t>
            </a:r>
            <a:endParaRPr lang="fr-FR" dirty="0"/>
          </a:p>
          <a:p>
            <a:pPr lvl="1">
              <a:buClr>
                <a:schemeClr val="tx1"/>
              </a:buClr>
            </a:pPr>
            <a:endParaRPr lang="fr-FR" dirty="0"/>
          </a:p>
          <a:p>
            <a:pPr lvl="1">
              <a:buClr>
                <a:schemeClr val="tx1"/>
              </a:buClr>
            </a:pPr>
            <a:endParaRPr lang="fr-FR" sz="600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 lvl="1">
              <a:buClr>
                <a:schemeClr val="tx1"/>
              </a:buClr>
            </a:pPr>
            <a:endParaRPr lang="fr-FR" b="1" dirty="0"/>
          </a:p>
          <a:p>
            <a:pPr>
              <a:buFont typeface="+mj-lt"/>
              <a:buAutoNum type="arabicPeriod" startAt="3"/>
            </a:pP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1">
                <a:extLst>
                  <a:ext uri="{FF2B5EF4-FFF2-40B4-BE49-F238E27FC236}">
                    <a16:creationId xmlns:a16="http://schemas.microsoft.com/office/drawing/2014/main" id="{3D89020F-6449-95F3-A307-E34A631AB6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6997" y="4015460"/>
                <a:ext cx="2590604" cy="57554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FR" sz="1800" dirty="0"/>
                  <a:t>1 cycle </a:t>
                </a:r>
                <a14:m>
                  <m:oMath xmlns:m="http://schemas.openxmlformats.org/officeDocument/2006/math">
                    <m:r>
                      <a:rPr lang="fr-F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fr-FR" sz="1800" dirty="0"/>
                  <a:t> </a:t>
                </a:r>
                <a14:m>
                  <m:oMath xmlns:m="http://schemas.openxmlformats.org/officeDocument/2006/math">
                    <m:r>
                      <a:rPr lang="fr-FR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1800" dirty="0"/>
                  <a:t> 50 s (1 CPU)</a:t>
                </a:r>
                <a:endParaRPr lang="fr-FR" sz="1800" baseline="-25000" dirty="0"/>
              </a:p>
            </p:txBody>
          </p:sp>
        </mc:Choice>
        <mc:Fallback xmlns="">
          <p:sp>
            <p:nvSpPr>
              <p:cNvPr id="16" name="Espace réservé du contenu 1">
                <a:extLst>
                  <a:ext uri="{FF2B5EF4-FFF2-40B4-BE49-F238E27FC236}">
                    <a16:creationId xmlns:a16="http://schemas.microsoft.com/office/drawing/2014/main" id="{3D89020F-6449-95F3-A307-E34A631AB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997" y="4015460"/>
                <a:ext cx="2590604" cy="5755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68276C4A-E334-92E0-AD22-3CC4D2014A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2" b="50297"/>
          <a:stretch/>
        </p:blipFill>
        <p:spPr>
          <a:xfrm>
            <a:off x="1404394" y="2234601"/>
            <a:ext cx="4215582" cy="25284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DCBCB6-6C5D-A8CB-9ECC-F46D003E93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4" r="26402"/>
          <a:stretch/>
        </p:blipFill>
        <p:spPr>
          <a:xfrm>
            <a:off x="5717226" y="2123256"/>
            <a:ext cx="4215582" cy="26114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4C11EE-A253-B908-2F7A-2EE714285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6" t="43635" b="41215"/>
          <a:stretch/>
        </p:blipFill>
        <p:spPr>
          <a:xfrm>
            <a:off x="10084268" y="2641333"/>
            <a:ext cx="1819687" cy="87212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8DAF6A2-228B-5E48-8253-F7040293E0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2" b="50650"/>
          <a:stretch/>
        </p:blipFill>
        <p:spPr>
          <a:xfrm>
            <a:off x="1408974" y="2234600"/>
            <a:ext cx="4198302" cy="25001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FC1A2C-34C3-43CC-A4C8-A1FD372509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2" r="26402"/>
          <a:stretch/>
        </p:blipFill>
        <p:spPr>
          <a:xfrm>
            <a:off x="5720672" y="2114885"/>
            <a:ext cx="4212135" cy="262009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CEB4D8A-F3E2-04FA-9C2E-E9FDFEBA390B}"/>
              </a:ext>
            </a:extLst>
          </p:cNvPr>
          <p:cNvSpPr/>
          <p:nvPr/>
        </p:nvSpPr>
        <p:spPr>
          <a:xfrm>
            <a:off x="1771748" y="5581112"/>
            <a:ext cx="8650091" cy="1062534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Le système d’assimilation parvient à corriger la direction mais pas la vitesse du vent 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0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L’objectif d’efficacité computationnelle du système est bien atteint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56A03771-872E-C299-ED24-20664C4A1A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2150" y="4763018"/>
                <a:ext cx="4736208" cy="57554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FR" sz="2000" dirty="0"/>
                  <a:t>1 cycle (500 membres)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2000" dirty="0"/>
                  <a:t> 50 s (1 CPU)</a:t>
                </a:r>
                <a:endParaRPr lang="fr-FR" sz="2000" baseline="-25000" dirty="0"/>
              </a:p>
            </p:txBody>
          </p:sp>
        </mc:Choice>
        <mc:Fallback xmlns="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56A03771-872E-C299-ED24-20664C4A1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150" y="4763018"/>
                <a:ext cx="4736208" cy="575543"/>
              </a:xfrm>
              <a:prstGeom prst="rect">
                <a:avLst/>
              </a:prstGeom>
              <a:blipFill>
                <a:blip r:embed="rId10"/>
                <a:stretch>
                  <a:fillRect b="-212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26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du système d’assimilation</a:t>
            </a:r>
          </a:p>
          <a:p>
            <a:pPr lvl="1">
              <a:buClr>
                <a:schemeClr val="tx1"/>
              </a:buClr>
            </a:pPr>
            <a:r>
              <a:rPr lang="fr-FR" b="1" dirty="0"/>
              <a:t>Propagation à l’estimation de la concentration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02B5BE4-7788-A8E3-B1F5-42F438D3ABAB}"/>
              </a:ext>
            </a:extLst>
          </p:cNvPr>
          <p:cNvSpPr/>
          <p:nvPr/>
        </p:nvSpPr>
        <p:spPr>
          <a:xfrm>
            <a:off x="1308100" y="5687280"/>
            <a:ext cx="9684125" cy="666797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La correction des paramètres de </a:t>
            </a:r>
            <a:r>
              <a:rPr lang="fr-FR" sz="1800" dirty="0" err="1">
                <a:solidFill>
                  <a:schemeClr val="tx1"/>
                </a:solidFill>
              </a:rPr>
              <a:t>CLs</a:t>
            </a:r>
            <a:r>
              <a:rPr lang="fr-FR" sz="1800" dirty="0">
                <a:solidFill>
                  <a:schemeClr val="tx1"/>
                </a:solidFill>
              </a:rPr>
              <a:t> améliore significativement l’estimation de la concentration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96B65C-7F03-13D5-CA7E-35061CC2C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"/>
          <a:stretch/>
        </p:blipFill>
        <p:spPr>
          <a:xfrm>
            <a:off x="2498902" y="2233689"/>
            <a:ext cx="8073313" cy="325589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336868-B604-EF59-8E52-7E8D37461F0E}"/>
              </a:ext>
            </a:extLst>
          </p:cNvPr>
          <p:cNvSpPr/>
          <p:nvPr/>
        </p:nvSpPr>
        <p:spPr>
          <a:xfrm>
            <a:off x="3011844" y="2220989"/>
            <a:ext cx="1048114" cy="30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AB9190-3748-6E12-77D9-DF15D9C0E679}"/>
              </a:ext>
            </a:extLst>
          </p:cNvPr>
          <p:cNvSpPr/>
          <p:nvPr/>
        </p:nvSpPr>
        <p:spPr>
          <a:xfrm>
            <a:off x="6025972" y="2220988"/>
            <a:ext cx="1048114" cy="30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3B30126-C958-B943-361A-70B30EB25116}"/>
              </a:ext>
            </a:extLst>
          </p:cNvPr>
          <p:cNvSpPr txBox="1"/>
          <p:nvPr/>
        </p:nvSpPr>
        <p:spPr>
          <a:xfrm>
            <a:off x="3011844" y="2202908"/>
            <a:ext cx="254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Ébauche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C192EA-7E91-F3B4-DF6F-C6F852EC4952}"/>
              </a:ext>
            </a:extLst>
          </p:cNvPr>
          <p:cNvSpPr txBox="1"/>
          <p:nvPr/>
        </p:nvSpPr>
        <p:spPr>
          <a:xfrm>
            <a:off x="6103441" y="2229651"/>
            <a:ext cx="254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</a:rPr>
              <a:t>Analyse</a:t>
            </a:r>
          </a:p>
        </p:txBody>
      </p:sp>
    </p:spTree>
    <p:extLst>
      <p:ext uri="{BB962C8B-B14F-4D97-AF65-F5344CB8AC3E}">
        <p14:creationId xmlns:p14="http://schemas.microsoft.com/office/powerpoint/2010/main" val="3205148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979ACF-2774-D03B-A284-8415BAE9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68" y="1729056"/>
            <a:ext cx="4564857" cy="38634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DC3EB0-5E4E-4996-6F06-C94F939E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68" y="1729055"/>
            <a:ext cx="4564857" cy="38634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998DB9-D205-E86B-A60C-9FE1AF372F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68" y="1729055"/>
            <a:ext cx="4564857" cy="3863428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du système d’assimilation</a:t>
            </a:r>
          </a:p>
          <a:p>
            <a:pPr lvl="1">
              <a:buClr>
                <a:schemeClr val="tx1"/>
              </a:buClr>
            </a:pPr>
            <a:r>
              <a:rPr lang="fr-FR" b="1" dirty="0"/>
              <a:t>Profil de concentration à la tour C :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216B33A5-0DE4-E466-574B-FF74913C3937}"/>
              </a:ext>
            </a:extLst>
          </p:cNvPr>
          <p:cNvSpPr txBox="1">
            <a:spLocks/>
          </p:cNvSpPr>
          <p:nvPr/>
        </p:nvSpPr>
        <p:spPr>
          <a:xfrm>
            <a:off x="2275311" y="5605438"/>
            <a:ext cx="7553959" cy="1070931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Localement l’analyse peut dégrader l’estimation de la concentration</a:t>
            </a:r>
          </a:p>
          <a:p>
            <a:pPr algn="ctr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800" dirty="0"/>
              <a:t>Le système ne permet pas de pallier les incohérences du modèle LES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90F7675-9985-B408-FED8-7128C6797C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1" t="62529" b="28341"/>
          <a:stretch/>
        </p:blipFill>
        <p:spPr>
          <a:xfrm>
            <a:off x="9047639" y="3547424"/>
            <a:ext cx="3134519" cy="3244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7CB15B4-BB0F-DC57-0A60-DE4ED2BE8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1" t="54891" b="35979"/>
          <a:stretch/>
        </p:blipFill>
        <p:spPr>
          <a:xfrm>
            <a:off x="9047639" y="3276014"/>
            <a:ext cx="3134519" cy="32443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0645B16-5986-44FA-4348-F12C07F9DE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1" t="13495" b="45629"/>
          <a:stretch/>
        </p:blipFill>
        <p:spPr>
          <a:xfrm>
            <a:off x="9047639" y="1805045"/>
            <a:ext cx="3134519" cy="145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8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III – Système d’assimilation de données</a:t>
            </a: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01EDF335-E2A6-E97F-F1CC-50FB3C4B48EF}"/>
              </a:ext>
            </a:extLst>
          </p:cNvPr>
          <p:cNvSpPr txBox="1">
            <a:spLocks/>
          </p:cNvSpPr>
          <p:nvPr/>
        </p:nvSpPr>
        <p:spPr>
          <a:xfrm>
            <a:off x="329317" y="1841174"/>
            <a:ext cx="11534954" cy="4102426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/>
              <a:t>Application du système d’assimilation de données au cas MUST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Modèles d’erreur réalistes pour les observations, l’ébauche et le modèle réduit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sz="10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/>
              <a:t>Un système d’assimilation efficace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Prévision d’ensemble en un temps très court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Permet de recalibrer la direction du vent à partir de mesures de concentration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sz="10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fr-FR" dirty="0"/>
              <a:t>… Mais encore améliorable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Difficulté à inférer la vitesse de friction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Ne permet pas de corriger les biais internes du modèle LES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43F94A2-1CD1-7681-2A67-40FC321118A6}"/>
              </a:ext>
            </a:extLst>
          </p:cNvPr>
          <p:cNvSpPr/>
          <p:nvPr/>
        </p:nvSpPr>
        <p:spPr>
          <a:xfrm>
            <a:off x="873468" y="1504705"/>
            <a:ext cx="2113572" cy="4321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Résumé</a:t>
            </a:r>
          </a:p>
        </p:txBody>
      </p:sp>
    </p:spTree>
    <p:extLst>
      <p:ext uri="{BB962C8B-B14F-4D97-AF65-F5344CB8AC3E}">
        <p14:creationId xmlns:p14="http://schemas.microsoft.com/office/powerpoint/2010/main" val="36798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45022-A87B-161B-4103-060F5E6A57DA}"/>
              </a:ext>
            </a:extLst>
          </p:cNvPr>
          <p:cNvSpPr/>
          <p:nvPr/>
        </p:nvSpPr>
        <p:spPr>
          <a:xfrm>
            <a:off x="353720" y="1065997"/>
            <a:ext cx="11486148" cy="166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fr-FR" altLang="fr-FR" sz="7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 générale</a:t>
            </a:r>
          </a:p>
        </p:txBody>
      </p:sp>
    </p:spTree>
    <p:extLst>
      <p:ext uri="{BB962C8B-B14F-4D97-AF65-F5344CB8AC3E}">
        <p14:creationId xmlns:p14="http://schemas.microsoft.com/office/powerpoint/2010/main" val="2769861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F7CF99-C1FD-A175-02F6-6B4869FA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41" y="2021375"/>
            <a:ext cx="7772400" cy="42886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024151-3AED-F1E2-717D-A0D446A275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5541" y="2018382"/>
            <a:ext cx="7772400" cy="4288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226701-F793-D4D2-D8C5-D45A0693BA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154" y="2018382"/>
            <a:ext cx="7772400" cy="42886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0D4F08-7385-B901-9E38-AFEB5C003B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2945" y="2018382"/>
            <a:ext cx="7772400" cy="4288634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0" y="1263697"/>
            <a:ext cx="11807311" cy="186600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modèles de mécanique des fluides numérique (CFD)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 dirty="0"/>
              <a:t>Principe</a:t>
            </a:r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Contexte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7EE6C621-4C97-9C8B-F049-AB8F29171966}"/>
              </a:ext>
            </a:extLst>
          </p:cNvPr>
          <p:cNvSpPr txBox="1">
            <a:spLocks/>
          </p:cNvSpPr>
          <p:nvPr/>
        </p:nvSpPr>
        <p:spPr>
          <a:xfrm>
            <a:off x="240309" y="2196698"/>
            <a:ext cx="4420591" cy="2718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Domaine représentant la géométrie de la zone d’intérêt</a:t>
            </a: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Discrétisation spatiale pour la résolution numérique des équations</a:t>
            </a: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dirty="0"/>
              <a:t>Conditions aux limites (</a:t>
            </a:r>
            <a:r>
              <a:rPr lang="fr-FR" dirty="0" err="1"/>
              <a:t>CLs</a:t>
            </a:r>
            <a:r>
              <a:rPr lang="fr-FR" dirty="0"/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F3BBFC-D914-2917-9770-7EC701E3AA59}"/>
              </a:ext>
            </a:extLst>
          </p:cNvPr>
          <p:cNvSpPr txBox="1"/>
          <p:nvPr/>
        </p:nvSpPr>
        <p:spPr>
          <a:xfrm>
            <a:off x="9344003" y="5913750"/>
            <a:ext cx="2376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Adapté de </a:t>
            </a:r>
            <a:r>
              <a:rPr lang="fr-FR" sz="1400" i="1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Toparlar</a:t>
            </a:r>
            <a:r>
              <a:rPr lang="fr-FR" sz="1400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et al. 2019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3596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0" y="1253537"/>
            <a:ext cx="11953277" cy="5214972"/>
          </a:xfrm>
        </p:spPr>
        <p:txBody>
          <a:bodyPr>
            <a:normAutofit/>
          </a:bodyPr>
          <a:lstStyle/>
          <a:p>
            <a:pPr marL="913713" lvl="1" indent="-514350">
              <a:buFont typeface="+mj-lt"/>
              <a:buAutoNum type="romanUcPeriod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Importance de la variabilité interne micro-échelle</a:t>
            </a: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2000" dirty="0"/>
              <a:t>Affecte significativement les prévisions des modèles LES et les données expérimentales</a:t>
            </a: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2000" dirty="0"/>
              <a:t>Développement d’une méthodologie pour l’intégrer de bout-en-bout dans l’assimilation de données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3713" lvl="1" indent="-514350">
              <a:buFont typeface="+mj-lt"/>
              <a:buAutoNum type="romanUcPeriod"/>
            </a:pPr>
            <a:endParaRPr lang="fr-FR" sz="1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3713" lvl="1" indent="-514350">
              <a:buFont typeface="+mj-lt"/>
              <a:buAutoNum type="romanUcPeriod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Preuve de concept du système d’assimilation de données à coût réduit</a:t>
            </a: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2000" dirty="0"/>
              <a:t>Réduction des incertitudes liées aux </a:t>
            </a:r>
            <a:r>
              <a:rPr lang="fr-FR" sz="2000" dirty="0" err="1"/>
              <a:t>CLs</a:t>
            </a:r>
            <a:r>
              <a:rPr lang="fr-FR" sz="2000" dirty="0"/>
              <a:t> météorologiques grande échelle</a:t>
            </a: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2000" dirty="0"/>
              <a:t>Estimations ensemblistes en quelques dizaines de secondes grâce à un modèle réduit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fr-FR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913713" lvl="1" indent="-514350">
              <a:buFont typeface="+mj-lt"/>
              <a:buAutoNum type="romanUcPeriod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Des perspectives d’amélioration directes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2000" dirty="0"/>
              <a:t>Prise en compte de nouvelles formes d’incertitude par agrandissement du vecteur de contrôle</a:t>
            </a:r>
          </a:p>
          <a:p>
            <a:pPr lvl="2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2000" dirty="0"/>
              <a:t>Vers l’estimation jointe état-paramètres (Zhang et al. 2019, Ruckstuhl et al. 2020)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Conclusion générale</a:t>
            </a:r>
          </a:p>
        </p:txBody>
      </p:sp>
    </p:spTree>
    <p:extLst>
      <p:ext uri="{BB962C8B-B14F-4D97-AF65-F5344CB8AC3E}">
        <p14:creationId xmlns:p14="http://schemas.microsoft.com/office/powerpoint/2010/main" val="8731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45022-A87B-161B-4103-060F5E6A57DA}"/>
              </a:ext>
            </a:extLst>
          </p:cNvPr>
          <p:cNvSpPr/>
          <p:nvPr/>
        </p:nvSpPr>
        <p:spPr>
          <a:xfrm>
            <a:off x="353720" y="1065997"/>
            <a:ext cx="11486148" cy="166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fr-FR" altLang="fr-FR" sz="7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23131348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36729" cy="521497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Positionnement de capteurs optimal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Perspectives</a:t>
            </a:r>
          </a:p>
        </p:txBody>
      </p:sp>
      <p:sp>
        <p:nvSpPr>
          <p:cNvPr id="27" name="Espace réservé du contenu 1">
            <a:extLst>
              <a:ext uri="{FF2B5EF4-FFF2-40B4-BE49-F238E27FC236}">
                <a16:creationId xmlns:a16="http://schemas.microsoft.com/office/drawing/2014/main" id="{E3D5EA16-5D9E-BD14-6E69-444FCDF393B0}"/>
              </a:ext>
            </a:extLst>
          </p:cNvPr>
          <p:cNvSpPr txBox="1">
            <a:spLocks/>
          </p:cNvSpPr>
          <p:nvPr/>
        </p:nvSpPr>
        <p:spPr>
          <a:xfrm>
            <a:off x="1868824" y="5071762"/>
            <a:ext cx="8583276" cy="1339163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969946" lvl="1" indent="-685783">
              <a:buClr>
                <a:schemeClr val="tx1"/>
              </a:buClr>
              <a:buFont typeface="+mj-lt"/>
              <a:buAutoNum type="romanUcPeriod"/>
            </a:pPr>
            <a:r>
              <a:rPr lang="fr-FR" sz="1800" dirty="0"/>
              <a:t>Identifier a priori les positions de capteurs qui seront les plus informatives</a:t>
            </a:r>
          </a:p>
          <a:p>
            <a:pPr marL="969946" lvl="1" indent="-685783">
              <a:buClr>
                <a:schemeClr val="tx1"/>
              </a:buClr>
              <a:buFont typeface="+mj-lt"/>
              <a:buAutoNum type="romanUcPeriod"/>
            </a:pPr>
            <a:r>
              <a:rPr lang="fr-FR" sz="1800" dirty="0"/>
              <a:t>Optimiser le positionnement d’un réseau de capteurs</a:t>
            </a:r>
          </a:p>
          <a:p>
            <a:pPr marL="969946" lvl="1" indent="-685783">
              <a:buClr>
                <a:schemeClr val="tx1"/>
              </a:buClr>
              <a:buFont typeface="+mj-lt"/>
              <a:buAutoNum type="romanUcPeriod"/>
            </a:pPr>
            <a:r>
              <a:rPr lang="fr-FR" sz="1800" dirty="0"/>
              <a:t>Développer des stratégies d’échantillonnage adaptatif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7F9CD3FB-FE28-1259-DE9B-578935955A9B}"/>
              </a:ext>
            </a:extLst>
          </p:cNvPr>
          <p:cNvSpPr/>
          <p:nvPr/>
        </p:nvSpPr>
        <p:spPr>
          <a:xfrm>
            <a:off x="2241716" y="4857672"/>
            <a:ext cx="1076960" cy="3097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Enjeux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204F2CF-4519-73A7-3445-E305AEB0F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183" t="-477" r="7643" b="477"/>
          <a:stretch/>
        </p:blipFill>
        <p:spPr>
          <a:xfrm>
            <a:off x="1665723" y="1750646"/>
            <a:ext cx="3547277" cy="3051922"/>
          </a:xfrm>
          <a:prstGeom prst="rect">
            <a:avLst/>
          </a:prstGeom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51C291C5-ECCF-0B14-9ACA-F450D9473BD0}"/>
              </a:ext>
            </a:extLst>
          </p:cNvPr>
          <p:cNvSpPr/>
          <p:nvPr/>
        </p:nvSpPr>
        <p:spPr>
          <a:xfrm rot="1380000">
            <a:off x="2859172" y="2486069"/>
            <a:ext cx="1359449" cy="7026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AF5AF3F-AC29-9304-D0E9-76C666E13F6C}"/>
              </a:ext>
            </a:extLst>
          </p:cNvPr>
          <p:cNvSpPr txBox="1"/>
          <p:nvPr/>
        </p:nvSpPr>
        <p:spPr>
          <a:xfrm>
            <a:off x="588368" y="2027137"/>
            <a:ext cx="1386085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Capteurs peu informatifs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32897CF-2D2E-0BE7-67EB-D499764A6289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1974453" y="2319525"/>
            <a:ext cx="908447" cy="2923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phique 71">
            <a:extLst>
              <a:ext uri="{FF2B5EF4-FFF2-40B4-BE49-F238E27FC236}">
                <a16:creationId xmlns:a16="http://schemas.microsoft.com/office/drawing/2014/main" id="{B97C8FB7-12CE-7E23-E8AD-98309EA8B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840" y="100797"/>
            <a:ext cx="3699034" cy="1626655"/>
          </a:xfrm>
          <a:prstGeom prst="rect">
            <a:avLst/>
          </a:prstGeom>
        </p:spPr>
      </p:pic>
      <p:pic>
        <p:nvPicPr>
          <p:cNvPr id="90" name="Graphique 89">
            <a:extLst>
              <a:ext uri="{FF2B5EF4-FFF2-40B4-BE49-F238E27FC236}">
                <a16:creationId xmlns:a16="http://schemas.microsoft.com/office/drawing/2014/main" id="{1AEEA0F7-F313-5578-A46B-96A83155F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1840" y="100625"/>
            <a:ext cx="3699034" cy="20815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40D5FA-88CB-0D61-ECA3-8808FDBBAB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96" y="1889672"/>
            <a:ext cx="3134418" cy="30874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52AEC8-5D10-A1DA-9B88-19A80AF8C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3796" y="3276607"/>
            <a:ext cx="2821876" cy="13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6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1636729" cy="5214972"/>
              </a:xfrm>
            </p:spPr>
            <p:txBody>
              <a:bodyPr/>
              <a:lstStyle/>
              <a:p>
                <a:pPr>
                  <a:buFont typeface="+mj-lt"/>
                  <a:buAutoNum type="arabicPeriod" startAt="2"/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Assimilation d’observations plus globales</a:t>
                </a:r>
                <a:endParaRPr lang="fr-FR" b="1" u="sng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>
                  <a:buClr>
                    <a:schemeClr val="tx1"/>
                  </a:buClr>
                </a:pPr>
                <a:r>
                  <a:rPr lang="fr-FR" sz="1800" dirty="0"/>
                  <a:t>Caméra (visible/IR), Lidars, </a:t>
                </a:r>
                <a:r>
                  <a:rPr lang="fr-FR" sz="1800" dirty="0" err="1"/>
                  <a:t>etc</a:t>
                </a:r>
                <a:r>
                  <a:rPr lang="fr-FR" sz="1800" dirty="0"/>
                  <a:t> </a:t>
                </a:r>
                <a14:m>
                  <m:oMath xmlns:m="http://schemas.openxmlformats.org/officeDocument/2006/math">
                    <m:r>
                      <a:rPr lang="fr-F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800" dirty="0"/>
                  <a:t> Information macroscopique complémentaire aux mesures in-situ</a:t>
                </a:r>
              </a:p>
              <a:p>
                <a:pPr marL="1315321" lvl="2" indent="-457200">
                  <a:buFont typeface="Courier New" panose="02070309020205020404" pitchFamily="49" charset="0"/>
                  <a:buChar char="o"/>
                </a:pPr>
                <a:endParaRPr lang="fr-FR" b="1" u="sng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8DCD8D88-6268-824F-3A2C-4B03DAB67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1636729" cy="5214972"/>
              </a:xfrm>
              <a:blipFill>
                <a:blip r:embed="rId7"/>
                <a:stretch>
                  <a:fillRect l="-763" t="-12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Perspectives</a:t>
            </a: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47BBF273-D0C4-2F16-4FEE-BBCCE4CAE131}"/>
              </a:ext>
            </a:extLst>
          </p:cNvPr>
          <p:cNvSpPr txBox="1">
            <a:spLocks/>
          </p:cNvSpPr>
          <p:nvPr/>
        </p:nvSpPr>
        <p:spPr>
          <a:xfrm>
            <a:off x="1557451" y="5014914"/>
            <a:ext cx="9078686" cy="1399916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85783" indent="-685783">
              <a:buClr>
                <a:schemeClr val="tx1"/>
              </a:buClr>
              <a:buFont typeface="+mj-lt"/>
              <a:buAutoNum type="romanUcPeriod"/>
            </a:pPr>
            <a:r>
              <a:rPr lang="fr-FR" sz="1800" dirty="0"/>
              <a:t>Développer des opérateurs d’observations</a:t>
            </a:r>
          </a:p>
          <a:p>
            <a:pPr marL="685783" indent="-685783">
              <a:buClr>
                <a:schemeClr val="tx1"/>
              </a:buClr>
              <a:buFont typeface="+mj-lt"/>
              <a:buAutoNum type="romanUcPeriod"/>
            </a:pPr>
            <a:r>
              <a:rPr lang="fr-FR" sz="1800" dirty="0"/>
              <a:t>Refonte de l’algorithme d’assimilation de données</a:t>
            </a:r>
          </a:p>
          <a:p>
            <a:pPr marL="685783" indent="-685783">
              <a:buClr>
                <a:schemeClr val="tx1"/>
              </a:buClr>
              <a:buFont typeface="+mj-lt"/>
              <a:buAutoNum type="romanUcPeriod"/>
            </a:pPr>
            <a:r>
              <a:rPr lang="fr-FR" sz="1800" dirty="0"/>
              <a:t>Développer un modèle réduit permettant de prévoir l’évolution temporelle du panache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D20561F-A5E5-9EBC-6B96-7CED10C486AB}"/>
              </a:ext>
            </a:extLst>
          </p:cNvPr>
          <p:cNvSpPr/>
          <p:nvPr/>
        </p:nvSpPr>
        <p:spPr>
          <a:xfrm>
            <a:off x="1869306" y="4796193"/>
            <a:ext cx="1076960" cy="3097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CAFAD87-0E02-FFA9-FAD6-B50CE2057EBE}"/>
              </a:ext>
            </a:extLst>
          </p:cNvPr>
          <p:cNvSpPr txBox="1"/>
          <p:nvPr/>
        </p:nvSpPr>
        <p:spPr>
          <a:xfrm>
            <a:off x="9703599" y="2440235"/>
            <a:ext cx="18650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3">
                    <a:lumMod val="75000"/>
                  </a:schemeClr>
                </a:solidFill>
              </a:rPr>
              <a:t>Visualisation d’une fuite de CH</a:t>
            </a:r>
            <a:r>
              <a:rPr lang="fr-FR" sz="1400" i="1" baseline="-25000" dirty="0">
                <a:solidFill>
                  <a:schemeClr val="accent3">
                    <a:lumMod val="75000"/>
                  </a:schemeClr>
                </a:solidFill>
              </a:rPr>
              <a:t>4</a:t>
            </a:r>
            <a:r>
              <a:rPr lang="fr-FR" sz="1400" i="1" dirty="0">
                <a:solidFill>
                  <a:schemeClr val="accent3">
                    <a:lumMod val="75000"/>
                  </a:schemeClr>
                </a:solidFill>
              </a:rPr>
              <a:t> à l’aide d’une caméra spectrale infrarouge  embarquée sur un drone. Projet NAOMI ONERA-TOTAL Energies (2015-2020). Image fournie par P-Y. Foucher.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FF36B01-1B1C-1992-0CB1-C7890F0B346F}"/>
              </a:ext>
            </a:extLst>
          </p:cNvPr>
          <p:cNvSpPr txBox="1"/>
          <p:nvPr/>
        </p:nvSpPr>
        <p:spPr>
          <a:xfrm>
            <a:off x="4715592" y="2521058"/>
            <a:ext cx="18650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Panache de chlore obtenu lors de la campagne Jack Rabbit II (2016, US). Vidéo d’un drone piloté par les services d'urgence de l'université de Utah Valley </a:t>
            </a:r>
          </a:p>
        </p:txBody>
      </p:sp>
      <p:pic>
        <p:nvPicPr>
          <p:cNvPr id="48" name="ezgif.com-video-cutter">
            <a:hlinkClick r:id="" action="ppaction://media"/>
            <a:extLst>
              <a:ext uri="{FF2B5EF4-FFF2-40B4-BE49-F238E27FC236}">
                <a16:creationId xmlns:a16="http://schemas.microsoft.com/office/drawing/2014/main" id="{C4132D9F-8776-757F-3ED7-4F91BD4C4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9548" r="4307"/>
          <a:stretch/>
        </p:blipFill>
        <p:spPr>
          <a:xfrm>
            <a:off x="1212237" y="2332676"/>
            <a:ext cx="3468058" cy="2264543"/>
          </a:xfrm>
          <a:prstGeom prst="rect">
            <a:avLst/>
          </a:prstGeom>
        </p:spPr>
      </p:pic>
      <p:pic>
        <p:nvPicPr>
          <p:cNvPr id="4" name="Test_W40_05_x1_01s.avi">
            <a:hlinkClick r:id="" action="ppaction://media"/>
            <a:extLst>
              <a:ext uri="{FF2B5EF4-FFF2-40B4-BE49-F238E27FC236}">
                <a16:creationId xmlns:a16="http://schemas.microsoft.com/office/drawing/2014/main" id="{51A620B0-AB33-9E95-D8CE-BFB57673D0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6295.46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00971" y="2321261"/>
            <a:ext cx="2727155" cy="22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45022-A87B-161B-4103-060F5E6A57DA}"/>
              </a:ext>
            </a:extLst>
          </p:cNvPr>
          <p:cNvSpPr/>
          <p:nvPr/>
        </p:nvSpPr>
        <p:spPr>
          <a:xfrm>
            <a:off x="353720" y="1065997"/>
            <a:ext cx="11486148" cy="166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fr-FR" altLang="fr-FR" sz="7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Annexes</a:t>
            </a:r>
          </a:p>
        </p:txBody>
      </p:sp>
    </p:spTree>
    <p:extLst>
      <p:ext uri="{BB962C8B-B14F-4D97-AF65-F5344CB8AC3E}">
        <p14:creationId xmlns:p14="http://schemas.microsoft.com/office/powerpoint/2010/main" val="3733153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E2C4236B-3222-98C7-E1E6-2F36AA809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41" y="1721687"/>
            <a:ext cx="3475541" cy="4125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684DC09-524A-6045-62EE-6C87D76114D9}"/>
                  </a:ext>
                </a:extLst>
              </p:cNvPr>
              <p:cNvSpPr txBox="1"/>
              <p:nvPr/>
            </p:nvSpPr>
            <p:spPr>
              <a:xfrm>
                <a:off x="10396616" y="1837949"/>
                <a:ext cx="1681956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i="1" dirty="0">
                    <a:solidFill>
                      <a:schemeClr val="accent3">
                        <a:lumMod val="75000"/>
                      </a:schemeClr>
                    </a:solidFill>
                  </a:rPr>
                  <a:t>Mesures de la vitesse horizontale du vent à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sz="1400" b="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fr-FR" sz="1400" i="1" dirty="0">
                    <a:solidFill>
                      <a:schemeClr val="accent3">
                        <a:lumMod val="75000"/>
                      </a:schemeClr>
                    </a:solidFill>
                  </a:rPr>
                  <a:t>m au cours de la campagne MUST (</a:t>
                </a:r>
                <a:r>
                  <a:rPr lang="fr-FR" sz="1400" i="1" dirty="0" err="1">
                    <a:solidFill>
                      <a:schemeClr val="accent3">
                        <a:lumMod val="75000"/>
                      </a:schemeClr>
                    </a:solidFill>
                  </a:rPr>
                  <a:t>Biltoft</a:t>
                </a:r>
                <a:r>
                  <a:rPr lang="fr-FR" sz="1400" i="1" dirty="0">
                    <a:solidFill>
                      <a:schemeClr val="accent3">
                        <a:lumMod val="75000"/>
                      </a:schemeClr>
                    </a:solidFill>
                  </a:rPr>
                  <a:t>. 2001)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684DC09-524A-6045-62EE-6C87D7611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616" y="1837949"/>
                <a:ext cx="1681956" cy="1384995"/>
              </a:xfrm>
              <a:prstGeom prst="rect">
                <a:avLst/>
              </a:prstGeom>
              <a:blipFill>
                <a:blip r:embed="rId6"/>
                <a:stretch>
                  <a:fillRect l="-1504" b="-45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Définition de la variabilité interne (VI)</a:t>
            </a: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25669DB-ACCF-A350-C22B-78FDFFEC1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63" y="2203372"/>
            <a:ext cx="5964944" cy="329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593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Définition de la variabilité interne (VI)</a:t>
            </a: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1">
                <a:extLst>
                  <a:ext uri="{FF2B5EF4-FFF2-40B4-BE49-F238E27FC236}">
                    <a16:creationId xmlns:a16="http://schemas.microsoft.com/office/drawing/2014/main" id="{A55E6A50-426A-71E4-937F-C01941C5AB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0144" y="2536380"/>
                <a:ext cx="8533299" cy="1341557"/>
              </a:xfrm>
              <a:prstGeom prst="roundRect">
                <a:avLst>
                  <a:gd name="adj" fmla="val 5303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tx1"/>
                  </a:buClr>
                  <a:buNone/>
                </a:pPr>
                <a:r>
                  <a:rPr lang="fr-FR" sz="1800" dirty="0">
                    <a:solidFill>
                      <a:schemeClr val="tx1"/>
                    </a:solidFill>
                  </a:rPr>
                  <a:t>Incertitude liée à la variabilité interne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 Erreur de convergence statistique</a:t>
                </a:r>
              </a:p>
              <a:p>
                <a:pPr marL="0" indent="0" algn="ctr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̌"/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  <m: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avec</m:t>
                      </m:r>
                      <m: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acc>
                        <m:accPr>
                          <m:chr m:val="̌"/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acc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>
                          <m:d>
                            <m:d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et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</m:oMath>
                  </m:oMathPara>
                </a14:m>
                <a:endParaRPr lang="fr-F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Espace réservé du contenu 1">
                <a:extLst>
                  <a:ext uri="{FF2B5EF4-FFF2-40B4-BE49-F238E27FC236}">
                    <a16:creationId xmlns:a16="http://schemas.microsoft.com/office/drawing/2014/main" id="{A55E6A50-426A-71E4-937F-C01941C5A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44" y="2536380"/>
                <a:ext cx="8533299" cy="1341557"/>
              </a:xfrm>
              <a:prstGeom prst="roundRect">
                <a:avLst>
                  <a:gd name="adj" fmla="val 5303"/>
                </a:avLst>
              </a:prstGeom>
              <a:blipFill>
                <a:blip r:embed="rId3"/>
                <a:stretch>
                  <a:fillRect l="-297" t="-34579" b="-88785"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393F91C-C983-1C08-F8B2-AB8107248736}"/>
              </a:ext>
            </a:extLst>
          </p:cNvPr>
          <p:cNvSpPr/>
          <p:nvPr/>
        </p:nvSpPr>
        <p:spPr>
          <a:xfrm>
            <a:off x="2105561" y="2296313"/>
            <a:ext cx="1232049" cy="3097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Définition</a:t>
            </a:r>
          </a:p>
        </p:txBody>
      </p:sp>
    </p:spTree>
    <p:extLst>
      <p:ext uri="{BB962C8B-B14F-4D97-AF65-F5344CB8AC3E}">
        <p14:creationId xmlns:p14="http://schemas.microsoft.com/office/powerpoint/2010/main" val="1899836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velocity_instant.mp4" descr="velocity_instant.mp4">
            <a:hlinkClick r:id="" action="ppaction://media"/>
            <a:extLst>
              <a:ext uri="{FF2B5EF4-FFF2-40B4-BE49-F238E27FC236}">
                <a16:creationId xmlns:a16="http://schemas.microsoft.com/office/drawing/2014/main" id="{04F30697-AC85-375F-DD0C-0971DDCF33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546" r="6503" b="4797"/>
          <a:stretch/>
        </p:blipFill>
        <p:spPr>
          <a:xfrm>
            <a:off x="7789887" y="1882027"/>
            <a:ext cx="4266352" cy="404550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05EAA3B-C0DA-3987-219B-A84E960942DA}"/>
              </a:ext>
            </a:extLst>
          </p:cNvPr>
          <p:cNvSpPr txBox="1"/>
          <p:nvPr/>
        </p:nvSpPr>
        <p:spPr>
          <a:xfrm>
            <a:off x="320041" y="1207008"/>
            <a:ext cx="696210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Injection de turbulence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fr-FR" sz="2000" b="1" dirty="0">
                <a:latin typeface="+mn-lt"/>
              </a:rPr>
              <a:t>Méthode d’injection synthétique (Smirnov et al. 2001)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A4F8CFD-4BE8-7263-4377-B71BB138D65F}"/>
              </a:ext>
            </a:extLst>
          </p:cNvPr>
          <p:cNvSpPr txBox="1"/>
          <p:nvPr/>
        </p:nvSpPr>
        <p:spPr>
          <a:xfrm>
            <a:off x="-142492" y="2884769"/>
            <a:ext cx="2516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Décomposition Reynolds</a:t>
            </a:r>
            <a:r>
              <a:rPr lang="fr-FR" sz="1400" b="1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fr-FR" sz="14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Transformation de Fourrier</a:t>
            </a:r>
          </a:p>
          <a:p>
            <a:pPr algn="ctr"/>
            <a:r>
              <a:rPr lang="fr-FR" sz="14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Hypothèse de Taylor</a:t>
            </a:r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094C224D-24B7-7D2D-9012-7D59B804C538}"/>
              </a:ext>
            </a:extLst>
          </p:cNvPr>
          <p:cNvSpPr/>
          <p:nvPr/>
        </p:nvSpPr>
        <p:spPr>
          <a:xfrm>
            <a:off x="2097208" y="2884769"/>
            <a:ext cx="112632" cy="756297"/>
          </a:xfrm>
          <a:prstGeom prst="righ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50868AF-8D0B-5C55-E8A5-CFE5AB851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525" y="2941830"/>
            <a:ext cx="5613400" cy="5969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4EFE3EA-FADB-B2C4-5E27-AE1C1F6D60B8}"/>
              </a:ext>
            </a:extLst>
          </p:cNvPr>
          <p:cNvSpPr txBox="1"/>
          <p:nvPr/>
        </p:nvSpPr>
        <p:spPr>
          <a:xfrm>
            <a:off x="2231271" y="3784393"/>
            <a:ext cx="682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Avec :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A979DBB-89A3-0130-56E4-CCBB032F2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0230" y="4264635"/>
            <a:ext cx="2247900" cy="2032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9C2C966-3CDE-9904-21A0-DA5F9CFD1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230" y="3904778"/>
            <a:ext cx="1727200" cy="2032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FB09900-FA71-80B6-F5FD-70DDCD639912}"/>
              </a:ext>
            </a:extLst>
          </p:cNvPr>
          <p:cNvSpPr txBox="1"/>
          <p:nvPr/>
        </p:nvSpPr>
        <p:spPr>
          <a:xfrm>
            <a:off x="1215244" y="4816501"/>
            <a:ext cx="2516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Génération aléatoire</a:t>
            </a:r>
          </a:p>
          <a:p>
            <a:pPr algn="ctr"/>
            <a:r>
              <a:rPr lang="fr-FR" sz="1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des coefficients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5928F75-E410-7470-2621-C45744947DB3}"/>
              </a:ext>
            </a:extLst>
          </p:cNvPr>
          <p:cNvSpPr txBox="1"/>
          <p:nvPr/>
        </p:nvSpPr>
        <p:spPr>
          <a:xfrm>
            <a:off x="3410152" y="5021389"/>
            <a:ext cx="38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sym typeface="Symbol" pitchFamily="2" charset="2"/>
              </a:rPr>
              <a:t></a:t>
            </a:r>
            <a:r>
              <a:rPr lang="fr-FR" sz="1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sz="16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A625CB6-B52A-868D-9E99-6530F2B6B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480" y="4876966"/>
            <a:ext cx="3035300" cy="622300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B7DA9AD6-46F6-58F3-5397-D4D51D8F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EBB4D6-31FC-38E3-CBA2-CD6BE9E99498}"/>
              </a:ext>
            </a:extLst>
          </p:cNvPr>
          <p:cNvSpPr txBox="1"/>
          <p:nvPr/>
        </p:nvSpPr>
        <p:spPr>
          <a:xfrm>
            <a:off x="-1035586" y="242371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53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121469-531C-1C0D-219D-31141952DC3C}"/>
              </a:ext>
            </a:extLst>
          </p:cNvPr>
          <p:cNvSpPr txBox="1"/>
          <p:nvPr/>
        </p:nvSpPr>
        <p:spPr>
          <a:xfrm>
            <a:off x="320040" y="1207008"/>
            <a:ext cx="1139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Upgrade de l’injection de turbulence : anisotrope et hétérogène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fr-FR" sz="8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0B3031-78C1-4DB5-A9D3-98D8C21CF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09" t="23127" b="23043"/>
          <a:stretch/>
        </p:blipFill>
        <p:spPr>
          <a:xfrm>
            <a:off x="5129090" y="2696443"/>
            <a:ext cx="1130791" cy="169144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B5E0B23-39B5-9397-EF49-4A7651FC2BDB}"/>
              </a:ext>
            </a:extLst>
          </p:cNvPr>
          <p:cNvCxnSpPr>
            <a:cxnSpLocks/>
          </p:cNvCxnSpPr>
          <p:nvPr/>
        </p:nvCxnSpPr>
        <p:spPr>
          <a:xfrm>
            <a:off x="8299408" y="5625519"/>
            <a:ext cx="48308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BB19B1CE-15AC-1142-CD20-F34194320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9" t="15" r="27135" b="-15"/>
          <a:stretch/>
        </p:blipFill>
        <p:spPr>
          <a:xfrm>
            <a:off x="2140128" y="2179522"/>
            <a:ext cx="2684431" cy="275822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B851BEA-C2BD-82A9-496F-0DC92B393FAE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968646" y="5618395"/>
            <a:ext cx="9927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E014706-DC6F-52EF-63EA-93B281057BF8}"/>
              </a:ext>
            </a:extLst>
          </p:cNvPr>
          <p:cNvSpPr/>
          <p:nvPr/>
        </p:nvSpPr>
        <p:spPr>
          <a:xfrm>
            <a:off x="236251" y="4322522"/>
            <a:ext cx="1915936" cy="18118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Simulation « précurseur »</a:t>
            </a:r>
          </a:p>
          <a:p>
            <a:pPr algn="ctr"/>
            <a:endParaRPr lang="fr-FR" sz="5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ysClr val="windowText" lastClr="000000"/>
                </a:solidFill>
              </a:rPr>
              <a:t>CL périodiques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ysClr val="windowText" lastClr="000000"/>
                </a:solidFill>
              </a:rPr>
              <a:t>Champ libre (sans obstacles)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ysClr val="windowText" lastClr="000000"/>
                </a:solidFill>
              </a:rPr>
              <a:t>Maillage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ysClr val="windowText" lastClr="000000"/>
                </a:solidFill>
              </a:rPr>
              <a:t>Convergence statistique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D2F5F6F-BA6B-C18F-F98C-E1D45C8B5D4C}"/>
                  </a:ext>
                </a:extLst>
              </p:cNvPr>
              <p:cNvSpPr/>
              <p:nvPr/>
            </p:nvSpPr>
            <p:spPr>
              <a:xfrm>
                <a:off x="664123" y="3313928"/>
                <a:ext cx="1073453" cy="886723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𝑖𝑛𝑙𝑒𝑡</m:t>
                              </m:r>
                            </m:sub>
                            <m:sup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</m:sup>
                          </m:sSubSup>
                          <m:r>
                            <a:rPr lang="fr-FR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b>
                            <m:sup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sz="1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D2F5F6F-BA6B-C18F-F98C-E1D45C8B5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23" y="3313928"/>
                <a:ext cx="1073453" cy="88672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F6D9F209-C866-5B86-569B-797205A06DBC}"/>
                  </a:ext>
                </a:extLst>
              </p:cNvPr>
              <p:cNvSpPr/>
              <p:nvPr/>
            </p:nvSpPr>
            <p:spPr>
              <a:xfrm>
                <a:off x="2961379" y="5229111"/>
                <a:ext cx="1360973" cy="77856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  <m:r>
                      <a:rPr lang="fr-FR" sz="16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FR" sz="16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6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FR" sz="16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F6D9F209-C866-5B86-569B-797205A06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379" y="5229111"/>
                <a:ext cx="1360973" cy="77856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C78A82A-AA73-7631-A0B0-6C04654DCA55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194219" y="3946349"/>
            <a:ext cx="0" cy="376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735E41-AE9A-F2CF-7A89-0971D6884756}"/>
                  </a:ext>
                </a:extLst>
              </p:cNvPr>
              <p:cNvSpPr/>
              <p:nvPr/>
            </p:nvSpPr>
            <p:spPr>
              <a:xfrm>
                <a:off x="4921818" y="5182919"/>
                <a:ext cx="1360973" cy="88672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err="1">
                    <a:solidFill>
                      <a:sysClr val="windowText" lastClr="000000"/>
                    </a:solidFill>
                  </a:rPr>
                  <a:t>Rescaling</a:t>
                </a:r>
                <a:endParaRPr lang="fr-FR" sz="1600" dirty="0">
                  <a:solidFill>
                    <a:sysClr val="windowText" lastClr="000000"/>
                  </a:solidFill>
                </a:endParaRPr>
              </a:p>
              <a:p>
                <a:pPr algn="ctr"/>
                <a:endParaRPr lang="fr-FR" sz="6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𝑖𝑛𝑙𝑒𝑡</m:t>
                              </m:r>
                            </m:sub>
                          </m:sSub>
                          <m:r>
                            <a:rPr lang="fr-FR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1400" dirty="0">
                  <a:solidFill>
                    <a:sysClr val="windowText" lastClr="000000"/>
                  </a:solidFill>
                </a:endParaRPr>
              </a:p>
              <a:p>
                <a:pPr algn="ctr"/>
                <a:endParaRPr lang="fr-FR" sz="5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735E41-AE9A-F2CF-7A89-0971D6884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818" y="5182919"/>
                <a:ext cx="1360973" cy="8867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7E7F65D-824A-99A9-15BE-EAAA4D865E4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22352" y="5618395"/>
            <a:ext cx="599466" cy="7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DFA522D-4D62-A154-133F-517C2CB3CB4C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2791" y="5626281"/>
            <a:ext cx="697400" cy="49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5B9DC5FA-44FB-7E74-C4FD-9B243BF1D327}"/>
                  </a:ext>
                </a:extLst>
              </p:cNvPr>
              <p:cNvSpPr/>
              <p:nvPr/>
            </p:nvSpPr>
            <p:spPr>
              <a:xfrm>
                <a:off x="6980191" y="5243133"/>
                <a:ext cx="1360973" cy="77615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𝐑</m:t>
                      </m:r>
                      <m:r>
                        <a:rPr lang="fr-FR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fr-FR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fr-FR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5B9DC5FA-44FB-7E74-C4FD-9B243BF1D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191" y="5243133"/>
                <a:ext cx="1360973" cy="77615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0D6AB083-9977-6E81-5C7B-D9972EACA889}"/>
              </a:ext>
            </a:extLst>
          </p:cNvPr>
          <p:cNvSpPr txBox="1"/>
          <p:nvPr/>
        </p:nvSpPr>
        <p:spPr>
          <a:xfrm>
            <a:off x="80013" y="1631865"/>
            <a:ext cx="12196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fr-FR" sz="2000" b="1" dirty="0"/>
              <a:t>Synthèse :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09B0BAB-E0F7-23E7-8010-A1EC676653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37" t="-283" r="27045" b="283"/>
          <a:stretch/>
        </p:blipFill>
        <p:spPr>
          <a:xfrm>
            <a:off x="6348937" y="2186033"/>
            <a:ext cx="2483040" cy="2758220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A738D6F0-56F0-6BB7-3730-86FA034F3231}"/>
              </a:ext>
            </a:extLst>
          </p:cNvPr>
          <p:cNvSpPr/>
          <p:nvPr/>
        </p:nvSpPr>
        <p:spPr>
          <a:xfrm>
            <a:off x="8721240" y="5170753"/>
            <a:ext cx="1287617" cy="8867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0" dirty="0">
                <a:solidFill>
                  <a:sysClr val="windowText" lastClr="000000"/>
                </a:solidFill>
                <a:cs typeface="Consolas" panose="020B0609020204030204" pitchFamily="49" charset="0"/>
              </a:rPr>
              <a:t>Injection de turbulence</a:t>
            </a:r>
            <a:endParaRPr lang="fr-FR" sz="1600" dirty="0">
              <a:solidFill>
                <a:sysClr val="windowText" lastClr="000000"/>
              </a:solidFill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4E6DEA1-21C6-1D49-A3F0-4A9F0F943E0E}"/>
                  </a:ext>
                </a:extLst>
              </p:cNvPr>
              <p:cNvSpPr txBox="1"/>
              <p:nvPr/>
            </p:nvSpPr>
            <p:spPr>
              <a:xfrm>
                <a:off x="2365459" y="2014487"/>
                <a:ext cx="2552812" cy="368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2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𝒊𝒏𝒍𝒆𝒕</m:t>
                              </m:r>
                            </m:sub>
                            <m:sup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𝒓𝒆𝒇</m:t>
                              </m:r>
                            </m:sup>
                          </m:sSubSup>
                          <m:r>
                            <a:rPr lang="fr-FR" sz="12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b>
                            <m:sup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𝒓𝒆𝒇</m:t>
                              </m:r>
                            </m:sup>
                          </m:sSubSup>
                        </m:e>
                      </m:d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 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𝟕𝟏𝟓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b="1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4E6DEA1-21C6-1D49-A3F0-4A9F0F943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459" y="2014487"/>
                <a:ext cx="2552812" cy="3687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ccolade fermante 33">
            <a:extLst>
              <a:ext uri="{FF2B5EF4-FFF2-40B4-BE49-F238E27FC236}">
                <a16:creationId xmlns:a16="http://schemas.microsoft.com/office/drawing/2014/main" id="{A3663387-E205-DE09-B914-95CA456B2F6A}"/>
              </a:ext>
            </a:extLst>
          </p:cNvPr>
          <p:cNvSpPr/>
          <p:nvPr/>
        </p:nvSpPr>
        <p:spPr>
          <a:xfrm rot="5400000">
            <a:off x="3460699" y="3724095"/>
            <a:ext cx="292558" cy="2483040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Accolade fermante 34">
            <a:extLst>
              <a:ext uri="{FF2B5EF4-FFF2-40B4-BE49-F238E27FC236}">
                <a16:creationId xmlns:a16="http://schemas.microsoft.com/office/drawing/2014/main" id="{D152A914-2877-EAC2-F2AB-92A80BACBAB8}"/>
              </a:ext>
            </a:extLst>
          </p:cNvPr>
          <p:cNvSpPr/>
          <p:nvPr/>
        </p:nvSpPr>
        <p:spPr>
          <a:xfrm rot="5400000">
            <a:off x="7508257" y="3637090"/>
            <a:ext cx="292558" cy="2692601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98C93D2-1946-3A8F-C9E3-2F07709BA2EF}"/>
                  </a:ext>
                </a:extLst>
              </p:cNvPr>
              <p:cNvSpPr txBox="1"/>
              <p:nvPr/>
            </p:nvSpPr>
            <p:spPr>
              <a:xfrm>
                <a:off x="6168428" y="2073128"/>
                <a:ext cx="281898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2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𝒊𝒏𝒍𝒆𝒕</m:t>
                              </m:r>
                            </m:sub>
                          </m:sSub>
                          <m:r>
                            <a:rPr lang="fr-FR" sz="12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fr-FR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=(−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𝟒𝟎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𝟗𝟓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 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𝟕𝟑𝟎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fr-FR" sz="1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b="1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98C93D2-1946-3A8F-C9E3-2F07709BA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428" y="2073128"/>
                <a:ext cx="2818986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E775133C-7EAD-38F6-5280-CB9B5E903651}"/>
              </a:ext>
            </a:extLst>
          </p:cNvPr>
          <p:cNvSpPr/>
          <p:nvPr/>
        </p:nvSpPr>
        <p:spPr>
          <a:xfrm>
            <a:off x="9402938" y="1883356"/>
            <a:ext cx="2552811" cy="326685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Concordance correcte avec les données expérimentales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8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Ne change pas les prédictions du modèle par rapport à l’injection de THI</a:t>
            </a:r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5B8D3FDD-F5CA-AFCC-BFA6-2AFEDF80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</p:spTree>
    <p:extLst>
      <p:ext uri="{BB962C8B-B14F-4D97-AF65-F5344CB8AC3E}">
        <p14:creationId xmlns:p14="http://schemas.microsoft.com/office/powerpoint/2010/main" val="14938762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Effet de l’ajout de l’injection de turbulence (1/2)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CDC018-6B86-D075-A61A-7B588F172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86" y="1985085"/>
            <a:ext cx="8806146" cy="40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5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CD8D88-6268-824F-3A2C-4B03DAB6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0" y="1263697"/>
            <a:ext cx="12144594" cy="186600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La simulation aux grandes échelles de tourbillons (LES)</a:t>
            </a:r>
          </a:p>
          <a:p>
            <a:pPr lvl="1">
              <a:buClr>
                <a:schemeClr val="tx1"/>
              </a:buClr>
            </a:pPr>
            <a:r>
              <a:rPr lang="fr-FR" b="1" dirty="0"/>
              <a:t>Principe </a:t>
            </a:r>
            <a:r>
              <a:rPr lang="fr-FR" sz="2000" b="1" dirty="0"/>
              <a:t>: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/>
              <a:t>Résolution numérique des équations filtrées</a:t>
            </a:r>
          </a:p>
          <a:p>
            <a:pPr lvl="1">
              <a:buClr>
                <a:schemeClr val="tx1"/>
              </a:buClr>
            </a:pPr>
            <a:endParaRPr lang="fr-FR" sz="1000" b="1" dirty="0"/>
          </a:p>
          <a:p>
            <a:pPr lvl="1">
              <a:buClr>
                <a:schemeClr val="tx1"/>
              </a:buClr>
            </a:pPr>
            <a:r>
              <a:rPr lang="fr-FR" b="1" dirty="0"/>
              <a:t>Avantages : </a:t>
            </a:r>
            <a:endParaRPr lang="fr-FR" sz="2000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Contexte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9BB78E-3A8C-2D92-6647-DD03621D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60"/>
          <a:stretch/>
        </p:blipFill>
        <p:spPr>
          <a:xfrm>
            <a:off x="8718953" y="1328261"/>
            <a:ext cx="2635788" cy="235212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46B82F0-8F1C-B670-4CCD-CC3219A0731C}"/>
              </a:ext>
            </a:extLst>
          </p:cNvPr>
          <p:cNvCxnSpPr>
            <a:cxnSpLocks/>
          </p:cNvCxnSpPr>
          <p:nvPr/>
        </p:nvCxnSpPr>
        <p:spPr>
          <a:xfrm flipV="1">
            <a:off x="8470731" y="2668772"/>
            <a:ext cx="449983" cy="2268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52C5C22-F73C-78D1-8642-4F52E52885ED}"/>
              </a:ext>
            </a:extLst>
          </p:cNvPr>
          <p:cNvCxnSpPr>
            <a:cxnSpLocks/>
          </p:cNvCxnSpPr>
          <p:nvPr/>
        </p:nvCxnSpPr>
        <p:spPr>
          <a:xfrm>
            <a:off x="8470730" y="2905874"/>
            <a:ext cx="714692" cy="1874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C2A0E79-F2CB-E370-3E1F-B11EE8A88C13}"/>
              </a:ext>
            </a:extLst>
          </p:cNvPr>
          <p:cNvSpPr txBox="1"/>
          <p:nvPr/>
        </p:nvSpPr>
        <p:spPr>
          <a:xfrm>
            <a:off x="7574370" y="2741391"/>
            <a:ext cx="11445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/>
              <a:t>Modélisés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7DD19AA-81FA-62B4-AD0F-464530D253FF}"/>
              </a:ext>
            </a:extLst>
          </p:cNvPr>
          <p:cNvCxnSpPr>
            <a:cxnSpLocks/>
          </p:cNvCxnSpPr>
          <p:nvPr/>
        </p:nvCxnSpPr>
        <p:spPr>
          <a:xfrm flipH="1" flipV="1">
            <a:off x="11249244" y="2243470"/>
            <a:ext cx="225510" cy="2143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B56ADB7-C3BA-A82C-89B5-98F2299BF185}"/>
              </a:ext>
            </a:extLst>
          </p:cNvPr>
          <p:cNvCxnSpPr>
            <a:cxnSpLocks/>
          </p:cNvCxnSpPr>
          <p:nvPr/>
        </p:nvCxnSpPr>
        <p:spPr>
          <a:xfrm flipH="1">
            <a:off x="11002424" y="2447214"/>
            <a:ext cx="472330" cy="5381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5BA58E2B-D6F9-9C27-E030-A386E370E40C}"/>
              </a:ext>
            </a:extLst>
          </p:cNvPr>
          <p:cNvSpPr txBox="1"/>
          <p:nvPr/>
        </p:nvSpPr>
        <p:spPr>
          <a:xfrm>
            <a:off x="11474754" y="2276773"/>
            <a:ext cx="1024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/>
              <a:t>Résolus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C3D4FB-D61E-7C54-6D04-522C7011802F}"/>
              </a:ext>
            </a:extLst>
          </p:cNvPr>
          <p:cNvSpPr txBox="1"/>
          <p:nvPr/>
        </p:nvSpPr>
        <p:spPr>
          <a:xfrm>
            <a:off x="10014845" y="4489033"/>
            <a:ext cx="16819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chemeClr val="accent3">
                    <a:lumMod val="75000"/>
                  </a:schemeClr>
                </a:solidFill>
              </a:rPr>
              <a:t>Estimation LES de la vitesse de vent dans une canopée urbaine simplifiée. </a:t>
            </a:r>
          </a:p>
        </p:txBody>
      </p:sp>
      <p:pic>
        <p:nvPicPr>
          <p:cNvPr id="19" name="Vertical_cut_movie">
            <a:hlinkClick r:id="" action="ppaction://media"/>
            <a:extLst>
              <a:ext uri="{FF2B5EF4-FFF2-40B4-BE49-F238E27FC236}">
                <a16:creationId xmlns:a16="http://schemas.microsoft.com/office/drawing/2014/main" id="{248E72C8-29BF-BD79-5D23-FCEFE391E8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8295" b="16809"/>
          <a:stretch/>
        </p:blipFill>
        <p:spPr>
          <a:xfrm>
            <a:off x="1742049" y="4225079"/>
            <a:ext cx="8272796" cy="18660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95D5EF-45E1-E66E-6979-95CFF044FA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6" t="77111" r="32356" b="4892"/>
          <a:stretch/>
        </p:blipFill>
        <p:spPr>
          <a:xfrm>
            <a:off x="4423422" y="5888904"/>
            <a:ext cx="2910050" cy="5931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FA6CCC8-0EE4-63B0-7219-189A60009F10}"/>
              </a:ext>
            </a:extLst>
          </p:cNvPr>
          <p:cNvSpPr txBox="1"/>
          <p:nvPr/>
        </p:nvSpPr>
        <p:spPr>
          <a:xfrm>
            <a:off x="2536138" y="2370321"/>
            <a:ext cx="4599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- Limite les erreurs de modélisation liée à la </a:t>
            </a:r>
          </a:p>
          <a:p>
            <a:r>
              <a:rPr lang="fr-FR" sz="1800" dirty="0"/>
              <a:t>  turbulence</a:t>
            </a:r>
          </a:p>
          <a:p>
            <a:endParaRPr lang="fr-FR" sz="200" dirty="0"/>
          </a:p>
          <a:p>
            <a:endParaRPr lang="fr-FR" sz="400" dirty="0">
              <a:solidFill>
                <a:schemeClr val="tx1"/>
              </a:solidFill>
            </a:endParaRPr>
          </a:p>
          <a:p>
            <a:r>
              <a:rPr lang="fr-FR" sz="1800" dirty="0">
                <a:solidFill>
                  <a:schemeClr val="tx1"/>
                </a:solidFill>
              </a:rPr>
              <a:t>- Description spatio-temporelle du phénomène</a:t>
            </a:r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078978DD-EE44-334A-7DAA-1AD693308541}"/>
              </a:ext>
            </a:extLst>
          </p:cNvPr>
          <p:cNvSpPr/>
          <p:nvPr/>
        </p:nvSpPr>
        <p:spPr>
          <a:xfrm>
            <a:off x="2334377" y="2397160"/>
            <a:ext cx="264447" cy="1015662"/>
          </a:xfrm>
          <a:prstGeom prst="leftBrace">
            <a:avLst>
              <a:gd name="adj1" fmla="val 8333"/>
              <a:gd name="adj2" fmla="val 2844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5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Effet de l’ajout de l’injection de turbulence (2/2)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5C4BEF-8D99-C8EA-8628-9807A8DB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79" y="1845325"/>
            <a:ext cx="8320842" cy="434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855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Profils imposés en entrée du domaine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7A3926-D930-2C22-6FF5-54FC5C1F1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79" y="1726894"/>
            <a:ext cx="6561229" cy="51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597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Mesure de l’échelle intégrale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66BA25-6A06-0463-43AC-1BB150E8B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94" y="1877958"/>
            <a:ext cx="7772400" cy="39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628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Simulation précurseur : 1 – Établissement du profil de vitesse moyenne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32143C-8AA2-978B-7DCE-43D4E2B5A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5" y="1962762"/>
            <a:ext cx="10744796" cy="37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328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Simulation précurseur : 2 – Établissement du profil de fluctuations de vitesse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7D1432-1128-6A20-8232-F483F1A1B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7" y="1936061"/>
            <a:ext cx="11250992" cy="391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14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Simulation précurseur : 3 – Établissement du spectre de turbulence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944CBB-70D3-2505-0B58-06557388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6" y="1850606"/>
            <a:ext cx="11644303" cy="36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87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Convergence avec le maillage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6D8E01-046C-50E1-A2E8-385E04BB1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73" y="1905621"/>
            <a:ext cx="7999441" cy="47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Effet de la hauteur du domaine sur les prévisions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3AFAAC-B6DF-0CCE-8DEB-F9239B855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75" y="1850834"/>
            <a:ext cx="5503675" cy="500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830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Exemple de prévisions du modèle LES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A7715E-368E-D72D-67DC-60ED8B4D5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3" y="1733359"/>
            <a:ext cx="6104923" cy="512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392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Profils tour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626772-AA8F-6769-A812-3F98680B1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3" y="1720145"/>
            <a:ext cx="5170999" cy="50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34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E635F60-DCCE-BAF6-ACC6-95150DB73235}"/>
              </a:ext>
            </a:extLst>
          </p:cNvPr>
          <p:cNvCxnSpPr>
            <a:cxnSpLocks/>
            <a:stCxn id="17" idx="3"/>
            <a:endCxn id="22" idx="1"/>
          </p:cNvCxnSpPr>
          <p:nvPr/>
        </p:nvCxnSpPr>
        <p:spPr>
          <a:xfrm flipV="1">
            <a:off x="3836779" y="2341241"/>
            <a:ext cx="407027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Problématique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5C5F08-248E-7AED-2674-4A6BE13BA5D9}"/>
              </a:ext>
            </a:extLst>
          </p:cNvPr>
          <p:cNvSpPr txBox="1"/>
          <p:nvPr/>
        </p:nvSpPr>
        <p:spPr>
          <a:xfrm>
            <a:off x="10608813" y="1707938"/>
            <a:ext cx="1365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Incertitudes sur les prévisions CFD de vent local dans un quartier d’Oklahoma City (US) estimées par García-</a:t>
            </a:r>
            <a:r>
              <a:rPr lang="fr-FR" sz="1400" i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Sánchez</a:t>
            </a:r>
            <a:r>
              <a:rPr lang="fr-FR" sz="1400" i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et al. 2018b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DB80DB6-EC4D-FF66-284E-F47CD558B986}"/>
              </a:ext>
            </a:extLst>
          </p:cNvPr>
          <p:cNvSpPr/>
          <p:nvPr/>
        </p:nvSpPr>
        <p:spPr>
          <a:xfrm>
            <a:off x="2592179" y="1916230"/>
            <a:ext cx="1244600" cy="8500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Modèle CFD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15FF51A-580E-25FE-D5D7-367D5F318661}"/>
              </a:ext>
            </a:extLst>
          </p:cNvPr>
          <p:cNvCxnSpPr>
            <a:cxnSpLocks/>
            <a:stCxn id="4" idx="3"/>
            <a:endCxn id="17" idx="1"/>
          </p:cNvCxnSpPr>
          <p:nvPr/>
        </p:nvCxnSpPr>
        <p:spPr>
          <a:xfrm flipV="1">
            <a:off x="2185152" y="2341242"/>
            <a:ext cx="407027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C0B6579-6218-A75C-4CE4-67B21E8EF30A}"/>
              </a:ext>
            </a:extLst>
          </p:cNvPr>
          <p:cNvSpPr/>
          <p:nvPr/>
        </p:nvSpPr>
        <p:spPr>
          <a:xfrm>
            <a:off x="649731" y="1800125"/>
            <a:ext cx="1535421" cy="108223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Incertitudes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paramètres d’entrée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56D786-A1CE-1A70-A013-D464D3598F08}"/>
              </a:ext>
            </a:extLst>
          </p:cNvPr>
          <p:cNvSpPr/>
          <p:nvPr/>
        </p:nvSpPr>
        <p:spPr>
          <a:xfrm>
            <a:off x="4243806" y="1916229"/>
            <a:ext cx="1535421" cy="8500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Prévisions incertaines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6E477D-FC3C-8BF7-2B32-2BCCD4126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538" y="1420865"/>
            <a:ext cx="4086333" cy="402503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83EC1B1-DF3E-F895-29AE-045F052F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720" y="3777714"/>
            <a:ext cx="2821876" cy="136718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7A787FAE-3C10-AFE8-8B08-6383CA7A731F}"/>
              </a:ext>
            </a:extLst>
          </p:cNvPr>
          <p:cNvSpPr txBox="1"/>
          <p:nvPr/>
        </p:nvSpPr>
        <p:spPr>
          <a:xfrm>
            <a:off x="8132762" y="5138126"/>
            <a:ext cx="1409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Distance (km)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2D48D2E-1094-4CEA-98CE-8B9A8EF3DDC6}"/>
              </a:ext>
            </a:extLst>
          </p:cNvPr>
          <p:cNvSpPr txBox="1"/>
          <p:nvPr/>
        </p:nvSpPr>
        <p:spPr>
          <a:xfrm>
            <a:off x="6096654" y="2580069"/>
            <a:ext cx="400110" cy="1156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Distance (km)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EE6E54-F683-1719-0291-FE35D71C5C33}"/>
              </a:ext>
            </a:extLst>
          </p:cNvPr>
          <p:cNvSpPr/>
          <p:nvPr/>
        </p:nvSpPr>
        <p:spPr>
          <a:xfrm>
            <a:off x="7093755" y="1559492"/>
            <a:ext cx="2659898" cy="148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F79ADF06-1D9C-064D-FAA7-A75145096A62}"/>
              </a:ext>
            </a:extLst>
          </p:cNvPr>
          <p:cNvSpPr txBox="1">
            <a:spLocks/>
          </p:cNvSpPr>
          <p:nvPr/>
        </p:nvSpPr>
        <p:spPr>
          <a:xfrm>
            <a:off x="996865" y="5594077"/>
            <a:ext cx="10199578" cy="721399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27063" lvl="1" indent="-342900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200" dirty="0"/>
              <a:t>Estimer et réduire les incertitudes des modèles CFD de dispersion à micro-échelle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770F89-0816-879F-2D40-5DAC915D6FA3}"/>
              </a:ext>
            </a:extLst>
          </p:cNvPr>
          <p:cNvSpPr txBox="1"/>
          <p:nvPr/>
        </p:nvSpPr>
        <p:spPr>
          <a:xfrm>
            <a:off x="606809" y="2916036"/>
            <a:ext cx="1718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- Forçages</a:t>
            </a:r>
          </a:p>
          <a:p>
            <a:r>
              <a:rPr lang="fr-FR" sz="1600" dirty="0"/>
              <a:t>- Source polluant</a:t>
            </a:r>
          </a:p>
          <a:p>
            <a:r>
              <a:rPr lang="fr-FR" sz="1600" dirty="0">
                <a:solidFill>
                  <a:schemeClr val="tx1"/>
                </a:solidFill>
              </a:rPr>
              <a:t>- Paramétrisations</a:t>
            </a:r>
          </a:p>
        </p:txBody>
      </p:sp>
    </p:spTree>
    <p:extLst>
      <p:ext uri="{BB962C8B-B14F-4D97-AF65-F5344CB8AC3E}">
        <p14:creationId xmlns:p14="http://schemas.microsoft.com/office/powerpoint/2010/main" val="1237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Profils horizontaux de concentration et fluctuations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9E3DD7-EC71-CCAF-647A-7D18512B0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7"/>
          <a:stretch/>
        </p:blipFill>
        <p:spPr>
          <a:xfrm>
            <a:off x="6052291" y="3745735"/>
            <a:ext cx="6138954" cy="14266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368CE1-FCB6-4C4D-136E-25D8C8F14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34"/>
          <a:stretch/>
        </p:blipFill>
        <p:spPr>
          <a:xfrm>
            <a:off x="329317" y="1685581"/>
            <a:ext cx="5841210" cy="51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04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Profils verticaux de concentration et fluctuations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9E3DD7-EC71-CCAF-647A-7D18512B0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7"/>
          <a:stretch/>
        </p:blipFill>
        <p:spPr>
          <a:xfrm>
            <a:off x="6052291" y="3745735"/>
            <a:ext cx="6138954" cy="14266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872E24-CB85-F118-E448-F192F7B9C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9"/>
          <a:stretch/>
        </p:blipFill>
        <p:spPr>
          <a:xfrm>
            <a:off x="1900955" y="1762699"/>
            <a:ext cx="3967582" cy="50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784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Scatter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plots des statistiques de concentration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2FAA10-CCB2-7F69-7B9C-4E2C97D55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5" y="1920117"/>
            <a:ext cx="9959248" cy="45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4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Métriques qualité de l’air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B80856-F64A-B5E2-D987-D360586E8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96" y="1652836"/>
            <a:ext cx="10268682" cy="501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63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Analyse de sensibilité OAT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Perturbation des paramètres de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CLs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5849A9-1633-D969-9AB6-B614B5B0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94" y="2112713"/>
            <a:ext cx="8653399" cy="291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64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Analyse de sensibilité OAT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Effet sur les profils de vitesse à la tour S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64EC15-6117-2E91-0E3E-9C37FBF8F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47" y="1818670"/>
            <a:ext cx="6757572" cy="48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75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Analyse de sensibilité OAT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Effet de la direction du vent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D57821-17A4-A213-2DD4-9AA9EA13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96" y="2070622"/>
            <a:ext cx="8342596" cy="440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65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Analyse de sensibilité OAT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Comparaison des sensibilités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9CE46C-A81E-29CE-246B-2FA351A72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40" y="1709484"/>
            <a:ext cx="7528752" cy="49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720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Analyse de sensibilité OAT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Perturbation des paramètres « structurels »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F16782-1AFB-9DB2-C2E3-AA426019F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13" y="2171086"/>
            <a:ext cx="8644161" cy="17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42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Analyse de sensibilité OAT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Comparaison des sensibilités CL vs structurels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C8623B-FAC0-DFBA-1BA5-37925B41B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94" y="1764050"/>
            <a:ext cx="5075993" cy="50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61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9200D08C-FDA0-7B70-FFF0-71D03E935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779" y="1376012"/>
            <a:ext cx="10864274" cy="512638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L’assimilation de données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 dirty="0"/>
              <a:t>Principe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b="1" dirty="0"/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b="1" dirty="0"/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b="1" dirty="0"/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b="1" dirty="0"/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b="1" dirty="0"/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b="1" dirty="0"/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endParaRPr lang="fr-FR" sz="1000" b="1" dirty="0"/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fr-FR" b="1" dirty="0"/>
              <a:t>Une idée émergente en CFD atmosphérique</a:t>
            </a:r>
          </a:p>
          <a:p>
            <a:pPr marL="858121" lvl="2" indent="0">
              <a:buClr>
                <a:schemeClr val="tx1"/>
              </a:buClr>
              <a:buNone/>
            </a:pPr>
            <a:r>
              <a:rPr lang="fr-FR" dirty="0">
                <a:latin typeface="+mn-lt"/>
              </a:rPr>
              <a:t>Mons et al. 2017, Sousa et al. 2018, Sousa et  </a:t>
            </a:r>
            <a:r>
              <a:rPr lang="fr-FR" dirty="0" err="1">
                <a:latin typeface="+mn-lt"/>
              </a:rPr>
              <a:t>Gorlé</a:t>
            </a:r>
            <a:r>
              <a:rPr lang="fr-FR" dirty="0">
                <a:latin typeface="+mn-lt"/>
              </a:rPr>
              <a:t>. 2019, </a:t>
            </a:r>
            <a:r>
              <a:rPr lang="fr-FR" dirty="0" err="1">
                <a:latin typeface="+mn-lt"/>
              </a:rPr>
              <a:t>Aristodemou</a:t>
            </a:r>
            <a:r>
              <a:rPr lang="fr-FR" dirty="0">
                <a:latin typeface="+mn-lt"/>
              </a:rPr>
              <a:t> et</a:t>
            </a:r>
            <a:r>
              <a:rPr lang="fr-FR" dirty="0"/>
              <a:t> </a:t>
            </a:r>
            <a:r>
              <a:rPr lang="fr-FR" dirty="0">
                <a:latin typeface="+mn-lt"/>
              </a:rPr>
              <a:t>al. 2019, </a:t>
            </a:r>
            <a:r>
              <a:rPr lang="fr-FR" dirty="0" err="1">
                <a:latin typeface="+mn-lt"/>
              </a:rPr>
              <a:t>Defforge</a:t>
            </a:r>
            <a:r>
              <a:rPr lang="fr-FR" dirty="0">
                <a:latin typeface="+mn-lt"/>
              </a:rPr>
              <a:t> et al. 2019, </a:t>
            </a:r>
            <a:r>
              <a:rPr lang="fr-FR" dirty="0" err="1">
                <a:latin typeface="+mn-lt"/>
              </a:rPr>
              <a:t>Defforge</a:t>
            </a:r>
            <a:r>
              <a:rPr lang="fr-FR" dirty="0">
                <a:latin typeface="+mn-lt"/>
              </a:rPr>
              <a:t> et al. 2021, </a:t>
            </a:r>
            <a:r>
              <a:rPr lang="fr-FR" dirty="0" err="1">
                <a:latin typeface="+mn-lt"/>
              </a:rPr>
              <a:t>Bauweraerts</a:t>
            </a:r>
            <a:r>
              <a:rPr lang="fr-FR" dirty="0">
                <a:latin typeface="+mn-lt"/>
              </a:rPr>
              <a:t> et Meyers 2021</a:t>
            </a:r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Approche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DD89FE1-1074-32A9-C784-6137BA6D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397" y="2399042"/>
            <a:ext cx="5734793" cy="25799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CD5B09-C9C9-EA32-429A-323C9A64C1B8}"/>
              </a:ext>
            </a:extLst>
          </p:cNvPr>
          <p:cNvSpPr/>
          <p:nvPr/>
        </p:nvSpPr>
        <p:spPr>
          <a:xfrm>
            <a:off x="5023692" y="4627084"/>
            <a:ext cx="804231" cy="351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0544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75F079A4-BC0A-B7A9-4138-635C82B95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Analyse de sensibilité avancée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Indices de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Sobol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de la concentration</a:t>
            </a: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C342D149-2C5C-DE22-BFAC-CB4295DE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 – Modèle 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27B82D-B47D-E255-D0FE-7A288CA1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91" y="1832381"/>
            <a:ext cx="5753913" cy="46153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EC3013-E504-2C0C-B5C2-9482A8D2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1851"/>
            <a:ext cx="3237479" cy="227822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09079AE-C9B9-515C-DBD9-004443188189}"/>
              </a:ext>
            </a:extLst>
          </p:cNvPr>
          <p:cNvSpPr/>
          <p:nvPr/>
        </p:nvSpPr>
        <p:spPr>
          <a:xfrm>
            <a:off x="548222" y="4341623"/>
            <a:ext cx="2621658" cy="7932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Modèle réduit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9FE2195-6000-BD11-CF37-97EC6FE18EBC}"/>
              </a:ext>
            </a:extLst>
          </p:cNvPr>
          <p:cNvSpPr/>
          <p:nvPr/>
        </p:nvSpPr>
        <p:spPr>
          <a:xfrm>
            <a:off x="9322687" y="2493821"/>
            <a:ext cx="2566139" cy="3292510"/>
          </a:xfrm>
          <a:prstGeom prst="roundRect">
            <a:avLst>
              <a:gd name="adj" fmla="val 7497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Prédominance de la direction du vent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8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Influence combinée significative de la vitesse et de la direction du vent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8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Motive de corriger d’abord l’angle puis la vitesse</a:t>
            </a:r>
          </a:p>
        </p:txBody>
      </p:sp>
    </p:spTree>
    <p:extLst>
      <p:ext uri="{BB962C8B-B14F-4D97-AF65-F5344CB8AC3E}">
        <p14:creationId xmlns:p14="http://schemas.microsoft.com/office/powerpoint/2010/main" val="216024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 – Variabilité interne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Choix de la longueur des blocs (1/2)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BD029F-DFF2-8B34-B9B4-68F68D34B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7" y="1863469"/>
            <a:ext cx="9622394" cy="387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270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 – Variabilité interne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Choix de la longueur des blocs (2/2)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7B6FA7-C522-EDC8-B57D-368DAF013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44" y="2027946"/>
            <a:ext cx="73025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040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 – Variabilité interne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Convergence avec le nombre de réplications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99B9D1-1698-08F8-5E78-9740F93AC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29" y="1900868"/>
            <a:ext cx="6381840" cy="41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03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 – Variabilité interne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Effet de la taille de la fenêtre de moyennage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45599B-48FC-2B43-3108-4802007E1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29" y="2015014"/>
            <a:ext cx="4138729" cy="30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365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 – Variabilité interne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Effet du nombre d’échantillons originaux (1/3)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C2CD17-C32C-33F2-7B30-1887ED875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98" y="1860626"/>
            <a:ext cx="9713191" cy="44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693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 – Variabilité interne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Effet du nombre d’échantillons originaux (2/3)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61A176-BB87-D758-AD72-6AF2853C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89" y="1806766"/>
            <a:ext cx="5620810" cy="505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971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E63E225-0269-20CD-341D-2FC285B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74" y="193869"/>
            <a:ext cx="9806604" cy="87212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 – Variabilité interne</a:t>
            </a:r>
          </a:p>
        </p:txBody>
      </p:sp>
      <p:sp>
        <p:nvSpPr>
          <p:cNvPr id="7" name="Espace réservé du contenu 34">
            <a:extLst>
              <a:ext uri="{FF2B5EF4-FFF2-40B4-BE49-F238E27FC236}">
                <a16:creationId xmlns:a16="http://schemas.microsoft.com/office/drawing/2014/main" id="{0F2CC7D2-E8D5-2CF6-EE8A-D2ACF85C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Validation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Effet du nombre d’échantillons originaux (3/3)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4928FD-8A68-0445-CAF3-40EA541FD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7" y="1856605"/>
            <a:ext cx="8935814" cy="43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453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sp>
        <p:nvSpPr>
          <p:cNvPr id="6" name="Espace réservé du contenu 34">
            <a:extLst>
              <a:ext uri="{FF2B5EF4-FFF2-40B4-BE49-F238E27FC236}">
                <a16:creationId xmlns:a16="http://schemas.microsoft.com/office/drawing/2014/main" id="{8A922FE5-3AAF-0D74-F219-75C68B95BB6A}"/>
              </a:ext>
            </a:extLst>
          </p:cNvPr>
          <p:cNvSpPr txBox="1">
            <a:spLocks/>
          </p:cNvSpPr>
          <p:nvPr/>
        </p:nvSpPr>
        <p:spPr>
          <a:xfrm>
            <a:off x="240311" y="1263698"/>
            <a:ext cx="11623960" cy="47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Principe de construction d’un modèle à coût réduit par apprentissage statistique</a:t>
            </a: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F466989-064B-62D2-B215-CDCA16CFF35F}"/>
              </a:ext>
            </a:extLst>
          </p:cNvPr>
          <p:cNvCxnSpPr>
            <a:cxnSpLocks/>
            <a:stCxn id="116" idx="2"/>
          </p:cNvCxnSpPr>
          <p:nvPr/>
        </p:nvCxnSpPr>
        <p:spPr>
          <a:xfrm>
            <a:off x="6096794" y="3059684"/>
            <a:ext cx="0" cy="19887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96FD570C-C38F-EE1E-36D9-D2FE3E1532E7}"/>
              </a:ext>
            </a:extLst>
          </p:cNvPr>
          <p:cNvCxnSpPr>
            <a:cxnSpLocks/>
          </p:cNvCxnSpPr>
          <p:nvPr/>
        </p:nvCxnSpPr>
        <p:spPr>
          <a:xfrm>
            <a:off x="6095303" y="4765682"/>
            <a:ext cx="0" cy="19014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8B948688-249D-839D-A0F9-716ECA9A5BC5}"/>
              </a:ext>
            </a:extLst>
          </p:cNvPr>
          <p:cNvSpPr/>
          <p:nvPr/>
        </p:nvSpPr>
        <p:spPr>
          <a:xfrm>
            <a:off x="2213169" y="3258563"/>
            <a:ext cx="8256494" cy="1507216"/>
          </a:xfrm>
          <a:prstGeom prst="roundRect">
            <a:avLst>
              <a:gd name="adj" fmla="val 944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74DE70CE-6410-578D-CF14-E4EE54637C6A}"/>
              </a:ext>
            </a:extLst>
          </p:cNvPr>
          <p:cNvCxnSpPr>
            <a:cxnSpLocks/>
            <a:stCxn id="99" idx="2"/>
            <a:endCxn id="116" idx="0"/>
          </p:cNvCxnSpPr>
          <p:nvPr/>
        </p:nvCxnSpPr>
        <p:spPr>
          <a:xfrm>
            <a:off x="6092528" y="2416566"/>
            <a:ext cx="4266" cy="19752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DF418DA6-5BA8-3403-9EDF-3A3E90D6194E}"/>
              </a:ext>
            </a:extLst>
          </p:cNvPr>
          <p:cNvCxnSpPr>
            <a:cxnSpLocks/>
            <a:stCxn id="118" idx="2"/>
            <a:endCxn id="110" idx="0"/>
          </p:cNvCxnSpPr>
          <p:nvPr/>
        </p:nvCxnSpPr>
        <p:spPr>
          <a:xfrm>
            <a:off x="6092528" y="5563684"/>
            <a:ext cx="0" cy="20381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 : coins arrondis 32">
            <a:extLst>
              <a:ext uri="{FF2B5EF4-FFF2-40B4-BE49-F238E27FC236}">
                <a16:creationId xmlns:a16="http://schemas.microsoft.com/office/drawing/2014/main" id="{EEDC285E-E117-A634-6E2E-0F65A20AC21B}"/>
              </a:ext>
            </a:extLst>
          </p:cNvPr>
          <p:cNvSpPr/>
          <p:nvPr/>
        </p:nvSpPr>
        <p:spPr>
          <a:xfrm>
            <a:off x="5225403" y="1812601"/>
            <a:ext cx="1734250" cy="603965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Modèle LES de dispersion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DF070BA9-A6D5-3A92-CCD9-8F1829B403DE}"/>
              </a:ext>
            </a:extLst>
          </p:cNvPr>
          <p:cNvCxnSpPr>
            <a:cxnSpLocks/>
            <a:stCxn id="101" idx="3"/>
            <a:endCxn id="99" idx="1"/>
          </p:cNvCxnSpPr>
          <p:nvPr/>
        </p:nvCxnSpPr>
        <p:spPr>
          <a:xfrm>
            <a:off x="4806523" y="2114584"/>
            <a:ext cx="41888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20C10421-BD98-0022-1FE0-7E24D9EBCCF8}"/>
              </a:ext>
            </a:extLst>
          </p:cNvPr>
          <p:cNvSpPr txBox="1"/>
          <p:nvPr/>
        </p:nvSpPr>
        <p:spPr>
          <a:xfrm>
            <a:off x="3072273" y="1822196"/>
            <a:ext cx="1734250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Paramètres de </a:t>
            </a:r>
            <a:r>
              <a:rPr lang="fr-FR" sz="1600" dirty="0" err="1"/>
              <a:t>CLs</a:t>
            </a:r>
            <a:r>
              <a:rPr lang="fr-FR" sz="1600" dirty="0"/>
              <a:t> météorologiques</a:t>
            </a:r>
          </a:p>
        </p:txBody>
      </p:sp>
      <p:pic>
        <p:nvPicPr>
          <p:cNvPr id="102" name="Image 101">
            <a:extLst>
              <a:ext uri="{FF2B5EF4-FFF2-40B4-BE49-F238E27FC236}">
                <a16:creationId xmlns:a16="http://schemas.microsoft.com/office/drawing/2014/main" id="{A1BAF369-B0D2-B4D8-DE0D-BE328BD4C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1495" r="4443" b="3203"/>
          <a:stretch/>
        </p:blipFill>
        <p:spPr>
          <a:xfrm>
            <a:off x="6730386" y="3397525"/>
            <a:ext cx="1148702" cy="1227192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24A00DCC-BCB4-4870-B85A-48D5844EB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2277" r="6679" b="1493"/>
          <a:stretch/>
        </p:blipFill>
        <p:spPr>
          <a:xfrm>
            <a:off x="7930791" y="3405865"/>
            <a:ext cx="1104745" cy="123791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6FBF77C5-03C5-9D41-8597-C3F8E2470A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203" b="987"/>
          <a:stretch/>
        </p:blipFill>
        <p:spPr>
          <a:xfrm>
            <a:off x="9078504" y="3405866"/>
            <a:ext cx="1194161" cy="12477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2575C816-F0CB-74C0-2826-56095C335FD4}"/>
              </a:ext>
            </a:extLst>
          </p:cNvPr>
          <p:cNvCxnSpPr>
            <a:cxnSpLocks/>
          </p:cNvCxnSpPr>
          <p:nvPr/>
        </p:nvCxnSpPr>
        <p:spPr>
          <a:xfrm>
            <a:off x="6938707" y="2104988"/>
            <a:ext cx="397934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2DB53180-3CC8-C4F3-DBA0-9C9F78275ACE}"/>
              </a:ext>
            </a:extLst>
          </p:cNvPr>
          <p:cNvSpPr txBox="1"/>
          <p:nvPr/>
        </p:nvSpPr>
        <p:spPr>
          <a:xfrm>
            <a:off x="7336641" y="1935711"/>
            <a:ext cx="1026315" cy="338554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Prévisions</a:t>
            </a:r>
          </a:p>
        </p:txBody>
      </p:sp>
      <p:pic>
        <p:nvPicPr>
          <p:cNvPr id="109" name="Image 108">
            <a:extLst>
              <a:ext uri="{FF2B5EF4-FFF2-40B4-BE49-F238E27FC236}">
                <a16:creationId xmlns:a16="http://schemas.microsoft.com/office/drawing/2014/main" id="{A9318491-F378-324E-40F3-73C23D3C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3" t="7655" r="-22" b="18738"/>
          <a:stretch/>
        </p:blipFill>
        <p:spPr>
          <a:xfrm rot="2404784">
            <a:off x="4396478" y="3480217"/>
            <a:ext cx="1013023" cy="1073799"/>
          </a:xfrm>
          <a:prstGeom prst="rect">
            <a:avLst/>
          </a:prstGeom>
        </p:spPr>
      </p:pic>
      <p:sp>
        <p:nvSpPr>
          <p:cNvPr id="110" name="Rectangle : coins arrondis 32">
            <a:extLst>
              <a:ext uri="{FF2B5EF4-FFF2-40B4-BE49-F238E27FC236}">
                <a16:creationId xmlns:a16="http://schemas.microsoft.com/office/drawing/2014/main" id="{04A3FCF0-6E35-1210-1A1C-D8E73A28AD4C}"/>
              </a:ext>
            </a:extLst>
          </p:cNvPr>
          <p:cNvSpPr/>
          <p:nvPr/>
        </p:nvSpPr>
        <p:spPr>
          <a:xfrm>
            <a:off x="5225403" y="5767501"/>
            <a:ext cx="1734250" cy="603965"/>
          </a:xfrm>
          <a:prstGeom prst="round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Modèle réduit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333B6150-DD08-1046-F478-84995C247C5A}"/>
              </a:ext>
            </a:extLst>
          </p:cNvPr>
          <p:cNvCxnSpPr>
            <a:cxnSpLocks/>
            <a:stCxn id="112" idx="3"/>
            <a:endCxn id="110" idx="1"/>
          </p:cNvCxnSpPr>
          <p:nvPr/>
        </p:nvCxnSpPr>
        <p:spPr>
          <a:xfrm>
            <a:off x="4848416" y="6069484"/>
            <a:ext cx="376987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" name="ZoneTexte 111">
            <a:extLst>
              <a:ext uri="{FF2B5EF4-FFF2-40B4-BE49-F238E27FC236}">
                <a16:creationId xmlns:a16="http://schemas.microsoft.com/office/drawing/2014/main" id="{8971E8F9-0F1B-ADE4-8B04-4CB37060975C}"/>
              </a:ext>
            </a:extLst>
          </p:cNvPr>
          <p:cNvSpPr txBox="1"/>
          <p:nvPr/>
        </p:nvSpPr>
        <p:spPr>
          <a:xfrm>
            <a:off x="3114166" y="5777096"/>
            <a:ext cx="1734250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Paramètres de </a:t>
            </a:r>
            <a:r>
              <a:rPr lang="fr-FR" sz="1600" dirty="0" err="1"/>
              <a:t>CLs</a:t>
            </a:r>
            <a:r>
              <a:rPr lang="fr-FR" sz="1600" dirty="0"/>
              <a:t> météorologiques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5BD66EA6-52CB-F29F-D0B9-901C4B32042C}"/>
              </a:ext>
            </a:extLst>
          </p:cNvPr>
          <p:cNvCxnSpPr>
            <a:cxnSpLocks/>
          </p:cNvCxnSpPr>
          <p:nvPr/>
        </p:nvCxnSpPr>
        <p:spPr>
          <a:xfrm>
            <a:off x="6980600" y="6059888"/>
            <a:ext cx="397934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B2F40D37-B030-E00D-B937-54107F3FF47E}"/>
              </a:ext>
            </a:extLst>
          </p:cNvPr>
          <p:cNvSpPr txBox="1"/>
          <p:nvPr/>
        </p:nvSpPr>
        <p:spPr>
          <a:xfrm>
            <a:off x="7382951" y="5786691"/>
            <a:ext cx="1169751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Prévisions </a:t>
            </a:r>
            <a:r>
              <a:rPr lang="fr-FR" sz="1600" b="1" dirty="0">
                <a:solidFill>
                  <a:srgbClr val="00B0F0"/>
                </a:solidFill>
              </a:rPr>
              <a:t>accélérées</a:t>
            </a:r>
          </a:p>
        </p:txBody>
      </p:sp>
      <p:sp>
        <p:nvSpPr>
          <p:cNvPr id="115" name="Flèche droite à entaille 114">
            <a:extLst>
              <a:ext uri="{FF2B5EF4-FFF2-40B4-BE49-F238E27FC236}">
                <a16:creationId xmlns:a16="http://schemas.microsoft.com/office/drawing/2014/main" id="{230EC369-E481-1191-58CA-D2ABFEC842EC}"/>
              </a:ext>
            </a:extLst>
          </p:cNvPr>
          <p:cNvSpPr/>
          <p:nvPr/>
        </p:nvSpPr>
        <p:spPr>
          <a:xfrm>
            <a:off x="5769316" y="3734273"/>
            <a:ext cx="646424" cy="447268"/>
          </a:xfrm>
          <a:prstGeom prst="notched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16" name="Trapèze 115">
            <a:extLst>
              <a:ext uri="{FF2B5EF4-FFF2-40B4-BE49-F238E27FC236}">
                <a16:creationId xmlns:a16="http://schemas.microsoft.com/office/drawing/2014/main" id="{E06C24EB-07A6-683A-95D5-8A0EE6434D66}"/>
              </a:ext>
            </a:extLst>
          </p:cNvPr>
          <p:cNvSpPr/>
          <p:nvPr/>
        </p:nvSpPr>
        <p:spPr>
          <a:xfrm>
            <a:off x="5131659" y="2614088"/>
            <a:ext cx="1930269" cy="445596"/>
          </a:xfrm>
          <a:prstGeom prst="trapezoid">
            <a:avLst>
              <a:gd name="adj" fmla="val 60012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Base de données</a:t>
            </a:r>
          </a:p>
        </p:txBody>
      </p:sp>
      <p:sp>
        <p:nvSpPr>
          <p:cNvPr id="117" name="Trapèze 116">
            <a:extLst>
              <a:ext uri="{FF2B5EF4-FFF2-40B4-BE49-F238E27FC236}">
                <a16:creationId xmlns:a16="http://schemas.microsoft.com/office/drawing/2014/main" id="{E8511E54-F73E-4114-810D-F12416A5CFBE}"/>
              </a:ext>
            </a:extLst>
          </p:cNvPr>
          <p:cNvSpPr/>
          <p:nvPr/>
        </p:nvSpPr>
        <p:spPr>
          <a:xfrm flipV="1">
            <a:off x="5127394" y="4964658"/>
            <a:ext cx="1930268" cy="603964"/>
          </a:xfrm>
          <a:prstGeom prst="trapezoid">
            <a:avLst>
              <a:gd name="adj" fmla="val 51964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F2130A46-35D5-7ABC-D30D-B6FD6E9DCFCE}"/>
              </a:ext>
            </a:extLst>
          </p:cNvPr>
          <p:cNvSpPr txBox="1"/>
          <p:nvPr/>
        </p:nvSpPr>
        <p:spPr>
          <a:xfrm>
            <a:off x="5311666" y="5009686"/>
            <a:ext cx="1561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/>
              <a:t>Apprentissage</a:t>
            </a:r>
          </a:p>
          <a:p>
            <a:pPr algn="ctr"/>
            <a:r>
              <a:rPr lang="fr-FR" sz="1500" dirty="0"/>
              <a:t>statistique</a:t>
            </a: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D3B36E16-2800-82EF-9459-A3CAF6C72A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3" t="7655" r="-22" b="18738"/>
          <a:stretch/>
        </p:blipFill>
        <p:spPr>
          <a:xfrm rot="18767536">
            <a:off x="3338631" y="3480217"/>
            <a:ext cx="1013023" cy="1073799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3B2ECC6D-D486-EAC7-AC09-87BFF76146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3" t="7655" r="-22" b="18738"/>
          <a:stretch/>
        </p:blipFill>
        <p:spPr>
          <a:xfrm>
            <a:off x="2317071" y="3480218"/>
            <a:ext cx="1013023" cy="10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CDBD48-AF42-A4EE-17A7-2FBF9785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Annexe III – Réduction du modèle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1BC9FEF-8787-C0C5-CB24-A21A4475FF76}"/>
              </a:ext>
            </a:extLst>
          </p:cNvPr>
          <p:cNvSpPr/>
          <p:nvPr/>
        </p:nvSpPr>
        <p:spPr>
          <a:xfrm>
            <a:off x="8669802" y="5155151"/>
            <a:ext cx="3171217" cy="97276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68F213-F222-96EA-9F86-F0908F94A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1" t="5957" r="46370" b="68653"/>
          <a:stretch/>
        </p:blipFill>
        <p:spPr>
          <a:xfrm>
            <a:off x="48534" y="3764564"/>
            <a:ext cx="2952359" cy="27204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796F8D-6B53-A16D-71AE-B3D707C4B4F0}"/>
              </a:ext>
            </a:extLst>
          </p:cNvPr>
          <p:cNvSpPr txBox="1"/>
          <p:nvPr/>
        </p:nvSpPr>
        <p:spPr>
          <a:xfrm>
            <a:off x="320040" y="1207008"/>
            <a:ext cx="849322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 startAt="2"/>
            </a:pPr>
            <a:r>
              <a:rPr lang="fr-FR" sz="2400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Exploration de l’espace incertain</a:t>
            </a:r>
            <a:endParaRPr lang="fr-FR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fr-FR" sz="2000" b="1" dirty="0"/>
              <a:t>Objectif :</a:t>
            </a:r>
            <a:r>
              <a:rPr lang="fr-FR" sz="2000" dirty="0"/>
              <a:t> Échantillonner l’espace des paramètres pour construire le modèle réduit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endParaRPr lang="fr-FR" sz="200" dirty="0"/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fr-FR" sz="2000" b="1" dirty="0"/>
              <a:t>Problème :</a:t>
            </a:r>
            <a:r>
              <a:rPr lang="fr-FR" sz="2000" dirty="0"/>
              <a:t> Quelles plages de variation pour les paramètres incertains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9B504E7-15F5-EDED-EC07-5AF4601E7D36}"/>
                  </a:ext>
                </a:extLst>
              </p:cNvPr>
              <p:cNvSpPr txBox="1"/>
              <p:nvPr/>
            </p:nvSpPr>
            <p:spPr>
              <a:xfrm>
                <a:off x="8816562" y="5308364"/>
                <a:ext cx="2877695" cy="731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GB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𝑖𝑛𝑙𝑒𝑡</m:t>
                                  </m:r>
                                </m:sub>
                              </m:sSub>
                              <m:r>
                                <a:rPr lang="en-GB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−60, 0</m:t>
                                  </m:r>
                                </m:e>
                              </m:d>
                              <m:r>
                                <a:rPr lang="fr-FR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𝑀𝑈𝑆𝑇</m:t>
                              </m:r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GB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0.07, 0.89</m:t>
                                  </m:r>
                                </m:e>
                              </m:d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9B504E7-15F5-EDED-EC07-5AF4601E7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562" y="5308364"/>
                <a:ext cx="2877695" cy="731867"/>
              </a:xfrm>
              <a:prstGeom prst="rect">
                <a:avLst/>
              </a:prstGeom>
              <a:blipFill>
                <a:blip r:embed="rId4"/>
                <a:stretch>
                  <a:fillRect l="-39207" t="-196552" b="-2844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7E8A005-6747-187E-F75D-7DB83F216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97" t="5958" r="1" b="69976"/>
          <a:stretch/>
        </p:blipFill>
        <p:spPr>
          <a:xfrm>
            <a:off x="2869482" y="3979983"/>
            <a:ext cx="2647202" cy="2434185"/>
          </a:xfrm>
          <a:custGeom>
            <a:avLst/>
            <a:gdLst>
              <a:gd name="connsiteX0" fmla="*/ 192743 w 1930020"/>
              <a:gd name="connsiteY0" fmla="*/ 0 h 1872288"/>
              <a:gd name="connsiteX1" fmla="*/ 1930020 w 1930020"/>
              <a:gd name="connsiteY1" fmla="*/ 0 h 1872288"/>
              <a:gd name="connsiteX2" fmla="*/ 1930020 w 1930020"/>
              <a:gd name="connsiteY2" fmla="*/ 1872288 h 1872288"/>
              <a:gd name="connsiteX3" fmla="*/ 0 w 1930020"/>
              <a:gd name="connsiteY3" fmla="*/ 1872288 h 1872288"/>
              <a:gd name="connsiteX4" fmla="*/ 0 w 1930020"/>
              <a:gd name="connsiteY4" fmla="*/ 801914 h 1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020" h="1872288">
                <a:moveTo>
                  <a:pt x="192743" y="0"/>
                </a:moveTo>
                <a:lnTo>
                  <a:pt x="1930020" y="0"/>
                </a:lnTo>
                <a:lnTo>
                  <a:pt x="1930020" y="1872288"/>
                </a:lnTo>
                <a:lnTo>
                  <a:pt x="0" y="1872288"/>
                </a:lnTo>
                <a:lnTo>
                  <a:pt x="0" y="801914"/>
                </a:lnTo>
                <a:close/>
              </a:path>
            </a:pathLst>
          </a:cu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DAFA51-1030-5708-F704-67855437B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38" t="2187"/>
          <a:stretch/>
        </p:blipFill>
        <p:spPr>
          <a:xfrm>
            <a:off x="8813260" y="1251531"/>
            <a:ext cx="3273240" cy="272048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F5302E-BF7E-5653-C7AD-074CB81A035A}"/>
              </a:ext>
            </a:extLst>
          </p:cNvPr>
          <p:cNvSpPr/>
          <p:nvPr/>
        </p:nvSpPr>
        <p:spPr>
          <a:xfrm>
            <a:off x="5146780" y="4157550"/>
            <a:ext cx="3310198" cy="10666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fr-FR" sz="1600" u="sng" dirty="0">
                <a:solidFill>
                  <a:schemeClr val="tx1"/>
                </a:solidFill>
              </a:rPr>
              <a:t>Contraintes sur la direction du vent :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chemeClr val="tx1"/>
                </a:solidFill>
              </a:rPr>
              <a:t>- Budget de simulations limité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chemeClr val="tx1"/>
                </a:solidFill>
              </a:rPr>
              <a:t>- Le panache doit traverser les conteneurs</a:t>
            </a:r>
          </a:p>
        </p:txBody>
      </p:sp>
      <p:sp>
        <p:nvSpPr>
          <p:cNvPr id="10" name="Flèche droite à entaille 9">
            <a:extLst>
              <a:ext uri="{FF2B5EF4-FFF2-40B4-BE49-F238E27FC236}">
                <a16:creationId xmlns:a16="http://schemas.microsoft.com/office/drawing/2014/main" id="{067A8C16-E336-A1FD-4E16-0CECEDA29E23}"/>
              </a:ext>
            </a:extLst>
          </p:cNvPr>
          <p:cNvSpPr/>
          <p:nvPr/>
        </p:nvSpPr>
        <p:spPr>
          <a:xfrm>
            <a:off x="5429434" y="5405942"/>
            <a:ext cx="2753136" cy="536713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99195D3-0926-67C2-5005-0F37ED5EA238}"/>
                  </a:ext>
                </a:extLst>
              </p:cNvPr>
              <p:cNvSpPr txBox="1"/>
              <p:nvPr/>
            </p:nvSpPr>
            <p:spPr>
              <a:xfrm>
                <a:off x="-130343" y="2942574"/>
                <a:ext cx="894360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2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2000" dirty="0"/>
                  <a:t> Micro-climatologie basée sur 12 jours d’acquisition d’une station SAMS 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99195D3-0926-67C2-5005-0F37ED5EA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0343" y="2942574"/>
                <a:ext cx="8943603" cy="400110"/>
              </a:xfrm>
              <a:prstGeom prst="rect">
                <a:avLst/>
              </a:prstGeom>
              <a:blipFill>
                <a:blip r:embed="rId6"/>
                <a:stretch>
                  <a:fillRect t="-9091" b="-969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32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10" grpId="0" animBg="1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6028FB-6012-4967-A451-C2FAE951FE25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3496C2-30B3-40CB-ACDC-46FFFFC8A1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4CC17A-C7FA-42F7-A285-99975430EB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Parallaxe</Template>
  <TotalTime>14384</TotalTime>
  <Words>4693</Words>
  <Application>Microsoft Macintosh PowerPoint</Application>
  <PresentationFormat>Personnalisé</PresentationFormat>
  <Paragraphs>984</Paragraphs>
  <Slides>133</Slides>
  <Notes>109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133</vt:i4>
      </vt:variant>
    </vt:vector>
  </HeadingPairs>
  <TitlesOfParts>
    <vt:vector size="141" baseType="lpstr">
      <vt:lpstr>Arial</vt:lpstr>
      <vt:lpstr>Calibri</vt:lpstr>
      <vt:lpstr>Cambria</vt:lpstr>
      <vt:lpstr>Cambria Math</vt:lpstr>
      <vt:lpstr>Courier New</vt:lpstr>
      <vt:lpstr>Menlo</vt:lpstr>
      <vt:lpstr>Wingdings</vt:lpstr>
      <vt:lpstr>Parallaxe</vt:lpstr>
      <vt:lpstr>Présentation PowerPoint</vt:lpstr>
      <vt:lpstr>Contexte</vt:lpstr>
      <vt:lpstr>Contexte</vt:lpstr>
      <vt:lpstr>Contexte</vt:lpstr>
      <vt:lpstr>Contexte</vt:lpstr>
      <vt:lpstr>Contexte</vt:lpstr>
      <vt:lpstr>Contexte</vt:lpstr>
      <vt:lpstr>Problématique</vt:lpstr>
      <vt:lpstr>Approche</vt:lpstr>
      <vt:lpstr>Incertitudes liée à la dispersion à micro-échelle</vt:lpstr>
      <vt:lpstr>Incertitudes liée à la dispersion à micro-échelle</vt:lpstr>
      <vt:lpstr>Incertitudes liée à la dispersion à micro-échelle</vt:lpstr>
      <vt:lpstr>Approche</vt:lpstr>
      <vt:lpstr>Illustration : Estimation de la direction du vent</vt:lpstr>
      <vt:lpstr>Objectifs de la thèse</vt:lpstr>
      <vt:lpstr>Objectifs de la thèse</vt:lpstr>
      <vt:lpstr>Plan de la présentation</vt:lpstr>
      <vt:lpstr>Présentation PowerPoint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I – Modèle et variabilité interne</vt:lpstr>
      <vt:lpstr>Présentation PowerPoint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II – Réduction de modèle</vt:lpstr>
      <vt:lpstr>Présentation PowerPoint</vt:lpstr>
      <vt:lpstr>III – Système d’assimilation de données</vt:lpstr>
      <vt:lpstr>III – Système d’assimilation de données</vt:lpstr>
      <vt:lpstr>III – Système d’assimilation de données</vt:lpstr>
      <vt:lpstr>III – Système d’assimilation de données</vt:lpstr>
      <vt:lpstr>III – Système d’assimilation de données</vt:lpstr>
      <vt:lpstr>Annexe III – Assimilation de données</vt:lpstr>
      <vt:lpstr>III – Système d’assimilation de données</vt:lpstr>
      <vt:lpstr>III – Système d’assimilation de données</vt:lpstr>
      <vt:lpstr>III – Système d’assimilation de données</vt:lpstr>
      <vt:lpstr>III – Système d’assimilation de données</vt:lpstr>
      <vt:lpstr>III – Système d’assimilation de données</vt:lpstr>
      <vt:lpstr>III – Système d’assimilation de données</vt:lpstr>
      <vt:lpstr>Présentation PowerPoint</vt:lpstr>
      <vt:lpstr>Conclusion générale</vt:lpstr>
      <vt:lpstr>Présentation PowerPoint</vt:lpstr>
      <vt:lpstr>Perspectives</vt:lpstr>
      <vt:lpstr>Perspectives</vt:lpstr>
      <vt:lpstr>Présentation PowerPoint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 – Modèle LES</vt:lpstr>
      <vt:lpstr>Annexe II – Variabilité interne</vt:lpstr>
      <vt:lpstr>Annexe II – Variabilité interne</vt:lpstr>
      <vt:lpstr>Annexe II – Variabilité interne</vt:lpstr>
      <vt:lpstr>Annexe II – Variabilité interne</vt:lpstr>
      <vt:lpstr>Annexe II – Variabilité interne</vt:lpstr>
      <vt:lpstr>Annexe II – Variabilité interne</vt:lpstr>
      <vt:lpstr>Annexe II – Variabilité interne</vt:lpstr>
      <vt:lpstr>Annexe III – Réduction du modèle</vt:lpstr>
      <vt:lpstr>Annexe III – Réduction du modèle</vt:lpstr>
      <vt:lpstr>Annexe III – Réduction du modèle</vt:lpstr>
      <vt:lpstr>Annexe III – Réduction du modèle</vt:lpstr>
      <vt:lpstr>Annexe III – Réduction du modèle</vt:lpstr>
      <vt:lpstr>Annexe III – ROM</vt:lpstr>
      <vt:lpstr>Annexe III – Réduction du modèle</vt:lpstr>
      <vt:lpstr>Annexe III – Réduction du modèle</vt:lpstr>
      <vt:lpstr>Annexe III – Réduction du modèle</vt:lpstr>
      <vt:lpstr>Annexe III – Réduction du modèle</vt:lpstr>
      <vt:lpstr>Annexe III – Réduction du modèle</vt:lpstr>
      <vt:lpstr>Annexe III – Réduction du modèle</vt:lpstr>
      <vt:lpstr>Annexe III – Réduction du modèle</vt:lpstr>
      <vt:lpstr>Annexe III – Réduction de modèle</vt:lpstr>
      <vt:lpstr>Annexe III – Réduction de modèle</vt:lpstr>
      <vt:lpstr>Annexe III – Réduction de modèle</vt:lpstr>
      <vt:lpstr>Annexe III – Réduction de modèle</vt:lpstr>
      <vt:lpstr>Annexe III – Réduction de modèle</vt:lpstr>
      <vt:lpstr>Annexe III – Réduction de modèle</vt:lpstr>
      <vt:lpstr>Annexe III – Réduction de modèle</vt:lpstr>
      <vt:lpstr>Annexe III – Réduction de modèle</vt:lpstr>
      <vt:lpstr>Annexe IV – Assimilation de données</vt:lpstr>
      <vt:lpstr>Annexe IV – Assimilation de données</vt:lpstr>
      <vt:lpstr>Annexe IV – Assimilation de données</vt:lpstr>
      <vt:lpstr>Annexe IV – Assimilation de données</vt:lpstr>
      <vt:lpstr>Annexe IV – Assimilation de données</vt:lpstr>
      <vt:lpstr>Annexe IV – Assimilation de données</vt:lpstr>
      <vt:lpstr>Annexe IV – Assimilation de données</vt:lpstr>
      <vt:lpstr>Annexe IV – Assimilation de données</vt:lpstr>
      <vt:lpstr>Annexe IV – Assimilation de données</vt:lpstr>
      <vt:lpstr>Annexe IV – Assimilation de données</vt:lpstr>
      <vt:lpstr>Annexe IV – Assimilation de données</vt:lpstr>
      <vt:lpstr>Annexe V – Miscellanées</vt:lpstr>
      <vt:lpstr>Annexe V – Miscellanées</vt:lpstr>
      <vt:lpstr>Annexe V – Miscellanées</vt:lpstr>
      <vt:lpstr>Annexe V – Miscellanées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de tableau de bord 1</dc:title>
  <dc:creator>charleen</dc:creator>
  <cp:lastModifiedBy>Eliott Lumet</cp:lastModifiedBy>
  <cp:revision>482</cp:revision>
  <cp:lastPrinted>2021-07-19T07:32:29Z</cp:lastPrinted>
  <dcterms:created xsi:type="dcterms:W3CDTF">2021-07-13T06:19:43Z</dcterms:created>
  <dcterms:modified xsi:type="dcterms:W3CDTF">2024-01-24T14:42:06Z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